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1" r:id="rId3"/>
    <p:sldId id="260" r:id="rId4"/>
    <p:sldId id="262" r:id="rId5"/>
    <p:sldId id="264" r:id="rId6"/>
    <p:sldId id="265" r:id="rId7"/>
    <p:sldId id="266" r:id="rId8"/>
    <p:sldId id="268" r:id="rId9"/>
    <p:sldId id="269" r:id="rId10"/>
    <p:sldId id="267" r:id="rId11"/>
    <p:sldId id="270" r:id="rId12"/>
    <p:sldId id="272" r:id="rId13"/>
    <p:sldId id="271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3DE"/>
    <a:srgbClr val="F5C5E0"/>
    <a:srgbClr val="FFFFFF"/>
    <a:srgbClr val="CC6475"/>
    <a:srgbClr val="29364B"/>
    <a:srgbClr val="3F395A"/>
    <a:srgbClr val="481419"/>
    <a:srgbClr val="97000B"/>
    <a:srgbClr val="006CFF"/>
    <a:srgbClr val="004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F3024-DA7F-44DE-9C13-6A065DD8381F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9564ACD-934E-4AA8-B450-CFA0FA0B798B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dirty="0"/>
        </a:p>
      </dgm:t>
    </dgm:pt>
    <dgm:pt modelId="{FCBB7C71-4811-45E6-99E4-E01E199F753E}" type="parTrans" cxnId="{B72CCCC0-346F-4DDD-93E7-A3D84DCA7978}">
      <dgm:prSet/>
      <dgm:spPr/>
      <dgm:t>
        <a:bodyPr/>
        <a:lstStyle/>
        <a:p>
          <a:endParaRPr lang="ru-RU"/>
        </a:p>
      </dgm:t>
    </dgm:pt>
    <dgm:pt modelId="{4F9FCFFC-8CC3-4BD7-9545-1FE7365432AA}" type="sibTrans" cxnId="{B72CCCC0-346F-4DDD-93E7-A3D84DCA7978}">
      <dgm:prSet custT="1"/>
      <dgm:spPr>
        <a:solidFill>
          <a:srgbClr val="F5C5E0"/>
        </a:solidFill>
      </dgm:spPr>
      <dgm:t>
        <a:bodyPr/>
        <a:lstStyle/>
        <a:p>
          <a:r>
            <a:rPr lang="uk-UA" sz="6000" dirty="0" smtClean="0">
              <a:latin typeface="Cambria" panose="02040503050406030204" pitchFamily="18" charset="0"/>
            </a:rPr>
            <a:t>1</a:t>
          </a:r>
          <a:endParaRPr lang="ru-RU" sz="6000" dirty="0">
            <a:latin typeface="Cambria" panose="02040503050406030204" pitchFamily="18" charset="0"/>
          </a:endParaRPr>
        </a:p>
      </dgm:t>
    </dgm:pt>
    <dgm:pt modelId="{7B2E63C0-6749-4429-B49D-4C03E7049E5F}">
      <dgm:prSet phldrT="[Текст]" custT="1"/>
      <dgm:spPr/>
      <dgm:t>
        <a:bodyPr/>
        <a:lstStyle/>
        <a:p>
          <a:r>
            <a:rPr lang="uk-UA" sz="2400" dirty="0" smtClean="0">
              <a:latin typeface="Cambria" panose="02040503050406030204" pitchFamily="18" charset="0"/>
            </a:rPr>
            <a:t>седативні речовини (заспокійливі)</a:t>
          </a:r>
          <a:endParaRPr lang="ru-RU" sz="2400" dirty="0">
            <a:latin typeface="Cambria" panose="02040503050406030204" pitchFamily="18" charset="0"/>
          </a:endParaRPr>
        </a:p>
      </dgm:t>
    </dgm:pt>
    <dgm:pt modelId="{A5F5A29E-C631-4892-8E65-35DBA2E963E5}" type="parTrans" cxnId="{02D45628-9C9E-4418-AC3F-25625C0313FB}">
      <dgm:prSet/>
      <dgm:spPr/>
      <dgm:t>
        <a:bodyPr/>
        <a:lstStyle/>
        <a:p>
          <a:endParaRPr lang="ru-RU"/>
        </a:p>
      </dgm:t>
    </dgm:pt>
    <dgm:pt modelId="{1050E68B-B8E1-4E97-B7F2-F66495286862}" type="sibTrans" cxnId="{02D45628-9C9E-4418-AC3F-25625C0313FB}">
      <dgm:prSet/>
      <dgm:spPr/>
      <dgm:t>
        <a:bodyPr/>
        <a:lstStyle/>
        <a:p>
          <a:endParaRPr lang="ru-RU"/>
        </a:p>
      </dgm:t>
    </dgm:pt>
    <dgm:pt modelId="{93F8175A-C4E9-4A24-B2A6-D7E63D8B0679}">
      <dgm:prSet phldrT="[Текст]" custT="1"/>
      <dgm:spPr>
        <a:solidFill>
          <a:srgbClr val="F5C5E0"/>
        </a:solidFill>
      </dgm:spPr>
      <dgm:t>
        <a:bodyPr/>
        <a:lstStyle/>
        <a:p>
          <a:r>
            <a:rPr lang="uk-UA" sz="6000" dirty="0" smtClean="0">
              <a:latin typeface="Cambria" panose="02040503050406030204" pitchFamily="18" charset="0"/>
            </a:rPr>
            <a:t>2</a:t>
          </a:r>
          <a:endParaRPr lang="ru-RU" sz="6000" dirty="0">
            <a:latin typeface="Cambria" panose="02040503050406030204" pitchFamily="18" charset="0"/>
          </a:endParaRPr>
        </a:p>
      </dgm:t>
    </dgm:pt>
    <dgm:pt modelId="{E38DBE3D-5F5D-4A8A-A049-6F4E91192182}" type="parTrans" cxnId="{4FD46EAA-8DA9-4903-B626-213C636F4B56}">
      <dgm:prSet/>
      <dgm:spPr/>
      <dgm:t>
        <a:bodyPr/>
        <a:lstStyle/>
        <a:p>
          <a:endParaRPr lang="ru-RU"/>
        </a:p>
      </dgm:t>
    </dgm:pt>
    <dgm:pt modelId="{E613392B-DF1C-40D1-963D-277915488272}" type="sibTrans" cxnId="{4FD46EAA-8DA9-4903-B626-213C636F4B56}">
      <dgm:prSet/>
      <dgm:spPr>
        <a:solidFill>
          <a:srgbClr val="E6D3DE"/>
        </a:solidFill>
      </dgm:spPr>
      <dgm:t>
        <a:bodyPr/>
        <a:lstStyle/>
        <a:p>
          <a:endParaRPr lang="ru-RU"/>
        </a:p>
      </dgm:t>
    </dgm:pt>
    <dgm:pt modelId="{A25D33CD-F31F-4FC7-84C4-0BA54BFA8B5F}">
      <dgm:prSet phldrT="[Текст]" custT="1"/>
      <dgm:spPr/>
      <dgm:t>
        <a:bodyPr/>
        <a:lstStyle/>
        <a:p>
          <a:r>
            <a:rPr lang="uk-UA" sz="2400" dirty="0" smtClean="0">
              <a:latin typeface="Cambria" panose="02040503050406030204" pitchFamily="18" charset="0"/>
            </a:rPr>
            <a:t>стимулятори</a:t>
          </a:r>
          <a:endParaRPr lang="ru-RU" sz="2400" dirty="0">
            <a:latin typeface="Cambria" panose="02040503050406030204" pitchFamily="18" charset="0"/>
          </a:endParaRPr>
        </a:p>
      </dgm:t>
    </dgm:pt>
    <dgm:pt modelId="{E1F20CCC-E05E-49C5-A3C9-9F73C38F0914}" type="parTrans" cxnId="{B865EC41-0F12-4164-B24B-ED69309062E2}">
      <dgm:prSet/>
      <dgm:spPr/>
      <dgm:t>
        <a:bodyPr/>
        <a:lstStyle/>
        <a:p>
          <a:endParaRPr lang="ru-RU"/>
        </a:p>
      </dgm:t>
    </dgm:pt>
    <dgm:pt modelId="{5876FF19-39F9-4BE8-A345-76879527E457}" type="sibTrans" cxnId="{B865EC41-0F12-4164-B24B-ED69309062E2}">
      <dgm:prSet/>
      <dgm:spPr/>
      <dgm:t>
        <a:bodyPr/>
        <a:lstStyle/>
        <a:p>
          <a:endParaRPr lang="ru-RU"/>
        </a:p>
      </dgm:t>
    </dgm:pt>
    <dgm:pt modelId="{5ABC3B08-BAA0-47AB-8F4F-20777AE768E8}">
      <dgm:prSet phldrT="[Текст]" custT="1"/>
      <dgm:spPr>
        <a:solidFill>
          <a:srgbClr val="F5C5E0"/>
        </a:solidFill>
      </dgm:spPr>
      <dgm:t>
        <a:bodyPr/>
        <a:lstStyle/>
        <a:p>
          <a:r>
            <a:rPr lang="uk-UA" sz="6000" dirty="0" smtClean="0">
              <a:latin typeface="Cambria" panose="02040503050406030204" pitchFamily="18" charset="0"/>
            </a:rPr>
            <a:t>3</a:t>
          </a:r>
          <a:endParaRPr lang="ru-RU" sz="6000" dirty="0">
            <a:latin typeface="Cambria" panose="02040503050406030204" pitchFamily="18" charset="0"/>
          </a:endParaRPr>
        </a:p>
      </dgm:t>
    </dgm:pt>
    <dgm:pt modelId="{B7EADE78-7E32-4335-AEC7-6FD51BFDA457}" type="parTrans" cxnId="{63F779BD-5AD5-4458-AB30-34F7F79DAB6F}">
      <dgm:prSet/>
      <dgm:spPr/>
      <dgm:t>
        <a:bodyPr/>
        <a:lstStyle/>
        <a:p>
          <a:endParaRPr lang="ru-RU"/>
        </a:p>
      </dgm:t>
    </dgm:pt>
    <dgm:pt modelId="{B9844089-E14A-4250-B1A5-3AFA9F741476}" type="sibTrans" cxnId="{63F779BD-5AD5-4458-AB30-34F7F79DAB6F}">
      <dgm:prSet/>
      <dgm:spPr/>
      <dgm:t>
        <a:bodyPr/>
        <a:lstStyle/>
        <a:p>
          <a:endParaRPr lang="ru-RU"/>
        </a:p>
      </dgm:t>
    </dgm:pt>
    <dgm:pt modelId="{F9A36372-DC81-4E43-82D6-47C9FA31DE27}">
      <dgm:prSet phldrT="[Текст]" custT="1"/>
      <dgm:spPr/>
      <dgm:t>
        <a:bodyPr/>
        <a:lstStyle/>
        <a:p>
          <a:r>
            <a:rPr lang="uk-UA" sz="2400" dirty="0" smtClean="0">
              <a:latin typeface="Cambria" panose="02040503050406030204" pitchFamily="18" charset="0"/>
            </a:rPr>
            <a:t>галюциногени</a:t>
          </a:r>
          <a:endParaRPr lang="ru-RU" sz="2400" dirty="0">
            <a:latin typeface="Cambria" panose="02040503050406030204" pitchFamily="18" charset="0"/>
          </a:endParaRPr>
        </a:p>
      </dgm:t>
    </dgm:pt>
    <dgm:pt modelId="{683EBE0C-DAFA-4298-B78A-C24CC3070A2B}" type="parTrans" cxnId="{DEB2738D-B4B9-48C5-B9C7-BB12BF4D51B2}">
      <dgm:prSet/>
      <dgm:spPr/>
      <dgm:t>
        <a:bodyPr/>
        <a:lstStyle/>
        <a:p>
          <a:endParaRPr lang="ru-RU"/>
        </a:p>
      </dgm:t>
    </dgm:pt>
    <dgm:pt modelId="{84FE6B0B-2EF9-4DE1-8437-5D3FABF53BD7}" type="sibTrans" cxnId="{DEB2738D-B4B9-48C5-B9C7-BB12BF4D51B2}">
      <dgm:prSet/>
      <dgm:spPr/>
      <dgm:t>
        <a:bodyPr/>
        <a:lstStyle/>
        <a:p>
          <a:endParaRPr lang="ru-RU"/>
        </a:p>
      </dgm:t>
    </dgm:pt>
    <dgm:pt modelId="{59217B8D-7D25-4C35-BF4A-787C3052773A}" type="pres">
      <dgm:prSet presAssocID="{4BDF3024-DA7F-44DE-9C13-6A065DD8381F}" presName="Name0" presStyleCnt="0">
        <dgm:presLayoutVars>
          <dgm:chMax/>
          <dgm:chPref/>
          <dgm:dir/>
          <dgm:animLvl val="lvl"/>
        </dgm:presLayoutVars>
      </dgm:prSet>
      <dgm:spPr/>
    </dgm:pt>
    <dgm:pt modelId="{FA25B839-383D-49AC-BB93-B8DFAB273EFF}" type="pres">
      <dgm:prSet presAssocID="{B9564ACD-934E-4AA8-B450-CFA0FA0B798B}" presName="composite" presStyleCnt="0"/>
      <dgm:spPr/>
    </dgm:pt>
    <dgm:pt modelId="{4DD5C818-F53F-4FE0-8D1F-8F16F335780F}" type="pres">
      <dgm:prSet presAssocID="{B9564ACD-934E-4AA8-B450-CFA0FA0B798B}" presName="Parent1" presStyleLbl="node1" presStyleIdx="0" presStyleCnt="6" custLinFactNeighborX="3191" custLinFactNeighborY="-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6B399-3E5F-437B-827C-6742104B4234}" type="pres">
      <dgm:prSet presAssocID="{B9564ACD-934E-4AA8-B450-CFA0FA0B798B}" presName="Childtext1" presStyleLbl="revTx" presStyleIdx="0" presStyleCnt="3" custScaleX="172768" custScaleY="126228" custLinFactNeighborX="60597" custLinFactNeighborY="1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D26F6-CCE5-4FE8-BC3B-C0034FDE5A9D}" type="pres">
      <dgm:prSet presAssocID="{B9564ACD-934E-4AA8-B450-CFA0FA0B798B}" presName="BalanceSpacing" presStyleCnt="0"/>
      <dgm:spPr/>
    </dgm:pt>
    <dgm:pt modelId="{36EA0F94-D350-48C8-B972-DB55E13EB625}" type="pres">
      <dgm:prSet presAssocID="{B9564ACD-934E-4AA8-B450-CFA0FA0B798B}" presName="BalanceSpacing1" presStyleCnt="0"/>
      <dgm:spPr/>
    </dgm:pt>
    <dgm:pt modelId="{43647ECD-1A5D-440D-A4D4-EDA1A2BB5BCA}" type="pres">
      <dgm:prSet presAssocID="{4F9FCFFC-8CC3-4BD7-9545-1FE7365432AA}" presName="Accent1Text" presStyleLbl="node1" presStyleIdx="1" presStyleCnt="6"/>
      <dgm:spPr/>
    </dgm:pt>
    <dgm:pt modelId="{611D9A39-226D-48A4-B49E-DBF3555B2CA9}" type="pres">
      <dgm:prSet presAssocID="{4F9FCFFC-8CC3-4BD7-9545-1FE7365432AA}" presName="spaceBetweenRectangles" presStyleCnt="0"/>
      <dgm:spPr/>
    </dgm:pt>
    <dgm:pt modelId="{A58B35D5-82A0-4E56-B254-36EFA924FFB4}" type="pres">
      <dgm:prSet presAssocID="{93F8175A-C4E9-4A24-B2A6-D7E63D8B0679}" presName="composite" presStyleCnt="0"/>
      <dgm:spPr/>
    </dgm:pt>
    <dgm:pt modelId="{C5F99AC0-B0EE-478C-85CA-275FC7845240}" type="pres">
      <dgm:prSet presAssocID="{93F8175A-C4E9-4A24-B2A6-D7E63D8B0679}" presName="Parent1" presStyleLbl="node1" presStyleIdx="2" presStyleCnt="6" custLinFactNeighborX="-39333" custLinFactNeighborY="-1789">
        <dgm:presLayoutVars>
          <dgm:chMax val="1"/>
          <dgm:chPref val="1"/>
          <dgm:bulletEnabled val="1"/>
        </dgm:presLayoutVars>
      </dgm:prSet>
      <dgm:spPr/>
    </dgm:pt>
    <dgm:pt modelId="{CE1AFE70-FF73-43A5-B7D5-4CED436F8EEC}" type="pres">
      <dgm:prSet presAssocID="{93F8175A-C4E9-4A24-B2A6-D7E63D8B0679}" presName="Childtext1" presStyleLbl="revTx" presStyleIdx="1" presStyleCnt="3" custScaleX="157851" custLinFactNeighborX="-67363" custLinFactNeighborY="7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F94EB-0A95-4149-A5AB-416A46571CA6}" type="pres">
      <dgm:prSet presAssocID="{93F8175A-C4E9-4A24-B2A6-D7E63D8B0679}" presName="BalanceSpacing" presStyleCnt="0"/>
      <dgm:spPr/>
    </dgm:pt>
    <dgm:pt modelId="{C167F75D-5396-4D75-983D-BE0A173427BD}" type="pres">
      <dgm:prSet presAssocID="{93F8175A-C4E9-4A24-B2A6-D7E63D8B0679}" presName="BalanceSpacing1" presStyleCnt="0"/>
      <dgm:spPr/>
    </dgm:pt>
    <dgm:pt modelId="{DC284473-AEDF-4192-9893-155B920B5E98}" type="pres">
      <dgm:prSet presAssocID="{E613392B-DF1C-40D1-963D-277915488272}" presName="Accent1Text" presStyleLbl="node1" presStyleIdx="3" presStyleCnt="6" custLinFactNeighborX="-26700" custLinFactNeighborY="-2682"/>
      <dgm:spPr/>
    </dgm:pt>
    <dgm:pt modelId="{A879E0DE-760C-452C-BC2E-CFD1C8CAEABD}" type="pres">
      <dgm:prSet presAssocID="{E613392B-DF1C-40D1-963D-277915488272}" presName="spaceBetweenRectangles" presStyleCnt="0"/>
      <dgm:spPr/>
    </dgm:pt>
    <dgm:pt modelId="{561DE0D5-09A5-47C6-A902-01F1A12A903B}" type="pres">
      <dgm:prSet presAssocID="{5ABC3B08-BAA0-47AB-8F4F-20777AE768E8}" presName="composite" presStyleCnt="0"/>
      <dgm:spPr/>
    </dgm:pt>
    <dgm:pt modelId="{EF1DB32F-D45A-49D7-AB76-2293969E1806}" type="pres">
      <dgm:prSet presAssocID="{5ABC3B08-BAA0-47AB-8F4F-20777AE768E8}" presName="Parent1" presStyleLbl="node1" presStyleIdx="4" presStyleCnt="6" custLinFactNeighborX="16443" custLinFactNeighborY="1788">
        <dgm:presLayoutVars>
          <dgm:chMax val="1"/>
          <dgm:chPref val="1"/>
          <dgm:bulletEnabled val="1"/>
        </dgm:presLayoutVars>
      </dgm:prSet>
      <dgm:spPr/>
    </dgm:pt>
    <dgm:pt modelId="{F5D98016-00B8-440E-97B0-F7F174C5C08C}" type="pres">
      <dgm:prSet presAssocID="{5ABC3B08-BAA0-47AB-8F4F-20777AE768E8}" presName="Childtext1" presStyleLbl="revTx" presStyleIdx="2" presStyleCnt="3" custScaleX="163012" custScaleY="86868" custLinFactNeighborX="43483" custLinFactNeighborY="1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3E3AA-DCFA-4262-9552-C3A97CBABDE0}" type="pres">
      <dgm:prSet presAssocID="{5ABC3B08-BAA0-47AB-8F4F-20777AE768E8}" presName="BalanceSpacing" presStyleCnt="0"/>
      <dgm:spPr/>
    </dgm:pt>
    <dgm:pt modelId="{BDD245F7-0C77-44EE-8D85-B93615D05004}" type="pres">
      <dgm:prSet presAssocID="{5ABC3B08-BAA0-47AB-8F4F-20777AE768E8}" presName="BalanceSpacing1" presStyleCnt="0"/>
      <dgm:spPr/>
    </dgm:pt>
    <dgm:pt modelId="{8E20F5D0-B503-493D-8B19-E619904F0431}" type="pres">
      <dgm:prSet presAssocID="{B9844089-E14A-4250-B1A5-3AFA9F741476}" presName="Accent1Text" presStyleLbl="node1" presStyleIdx="5" presStyleCnt="6" custLinFactNeighborX="-3088" custLinFactNeighborY="6324"/>
      <dgm:spPr/>
    </dgm:pt>
  </dgm:ptLst>
  <dgm:cxnLst>
    <dgm:cxn modelId="{B72CCCC0-346F-4DDD-93E7-A3D84DCA7978}" srcId="{4BDF3024-DA7F-44DE-9C13-6A065DD8381F}" destId="{B9564ACD-934E-4AA8-B450-CFA0FA0B798B}" srcOrd="0" destOrd="0" parTransId="{FCBB7C71-4811-45E6-99E4-E01E199F753E}" sibTransId="{4F9FCFFC-8CC3-4BD7-9545-1FE7365432AA}"/>
    <dgm:cxn modelId="{F5735D60-BE63-4E59-A2FB-50DC826D8541}" type="presOf" srcId="{5ABC3B08-BAA0-47AB-8F4F-20777AE768E8}" destId="{EF1DB32F-D45A-49D7-AB76-2293969E1806}" srcOrd="0" destOrd="0" presId="urn:microsoft.com/office/officeart/2008/layout/AlternatingHexagons"/>
    <dgm:cxn modelId="{DEB2738D-B4B9-48C5-B9C7-BB12BF4D51B2}" srcId="{5ABC3B08-BAA0-47AB-8F4F-20777AE768E8}" destId="{F9A36372-DC81-4E43-82D6-47C9FA31DE27}" srcOrd="0" destOrd="0" parTransId="{683EBE0C-DAFA-4298-B78A-C24CC3070A2B}" sibTransId="{84FE6B0B-2EF9-4DE1-8437-5D3FABF53BD7}"/>
    <dgm:cxn modelId="{1A6D31B5-23A2-40A5-A4D4-1DFB3BA14774}" type="presOf" srcId="{7B2E63C0-6749-4429-B49D-4C03E7049E5F}" destId="{4976B399-3E5F-437B-827C-6742104B4234}" srcOrd="0" destOrd="0" presId="urn:microsoft.com/office/officeart/2008/layout/AlternatingHexagons"/>
    <dgm:cxn modelId="{02D45628-9C9E-4418-AC3F-25625C0313FB}" srcId="{B9564ACD-934E-4AA8-B450-CFA0FA0B798B}" destId="{7B2E63C0-6749-4429-B49D-4C03E7049E5F}" srcOrd="0" destOrd="0" parTransId="{A5F5A29E-C631-4892-8E65-35DBA2E963E5}" sibTransId="{1050E68B-B8E1-4E97-B7F2-F66495286862}"/>
    <dgm:cxn modelId="{C25DE817-76F4-4C27-B5AD-B00A0377F711}" type="presOf" srcId="{F9A36372-DC81-4E43-82D6-47C9FA31DE27}" destId="{F5D98016-00B8-440E-97B0-F7F174C5C08C}" srcOrd="0" destOrd="0" presId="urn:microsoft.com/office/officeart/2008/layout/AlternatingHexagons"/>
    <dgm:cxn modelId="{63F779BD-5AD5-4458-AB30-34F7F79DAB6F}" srcId="{4BDF3024-DA7F-44DE-9C13-6A065DD8381F}" destId="{5ABC3B08-BAA0-47AB-8F4F-20777AE768E8}" srcOrd="2" destOrd="0" parTransId="{B7EADE78-7E32-4335-AEC7-6FD51BFDA457}" sibTransId="{B9844089-E14A-4250-B1A5-3AFA9F741476}"/>
    <dgm:cxn modelId="{8CC1116C-365F-4AA9-9E14-B680F50EC295}" type="presOf" srcId="{4F9FCFFC-8CC3-4BD7-9545-1FE7365432AA}" destId="{43647ECD-1A5D-440D-A4D4-EDA1A2BB5BCA}" srcOrd="0" destOrd="0" presId="urn:microsoft.com/office/officeart/2008/layout/AlternatingHexagons"/>
    <dgm:cxn modelId="{56CCBF44-841D-4354-9725-42B3CE41E6B5}" type="presOf" srcId="{A25D33CD-F31F-4FC7-84C4-0BA54BFA8B5F}" destId="{CE1AFE70-FF73-43A5-B7D5-4CED436F8EEC}" srcOrd="0" destOrd="0" presId="urn:microsoft.com/office/officeart/2008/layout/AlternatingHexagons"/>
    <dgm:cxn modelId="{B865EC41-0F12-4164-B24B-ED69309062E2}" srcId="{93F8175A-C4E9-4A24-B2A6-D7E63D8B0679}" destId="{A25D33CD-F31F-4FC7-84C4-0BA54BFA8B5F}" srcOrd="0" destOrd="0" parTransId="{E1F20CCC-E05E-49C5-A3C9-9F73C38F0914}" sibTransId="{5876FF19-39F9-4BE8-A345-76879527E457}"/>
    <dgm:cxn modelId="{4321476C-E6E2-4E96-9712-01BEC13F982B}" type="presOf" srcId="{E613392B-DF1C-40D1-963D-277915488272}" destId="{DC284473-AEDF-4192-9893-155B920B5E98}" srcOrd="0" destOrd="0" presId="urn:microsoft.com/office/officeart/2008/layout/AlternatingHexagons"/>
    <dgm:cxn modelId="{4FD46EAA-8DA9-4903-B626-213C636F4B56}" srcId="{4BDF3024-DA7F-44DE-9C13-6A065DD8381F}" destId="{93F8175A-C4E9-4A24-B2A6-D7E63D8B0679}" srcOrd="1" destOrd="0" parTransId="{E38DBE3D-5F5D-4A8A-A049-6F4E91192182}" sibTransId="{E613392B-DF1C-40D1-963D-277915488272}"/>
    <dgm:cxn modelId="{3484EC35-75B0-4503-9CF5-3F5D439CD738}" type="presOf" srcId="{4BDF3024-DA7F-44DE-9C13-6A065DD8381F}" destId="{59217B8D-7D25-4C35-BF4A-787C3052773A}" srcOrd="0" destOrd="0" presId="urn:microsoft.com/office/officeart/2008/layout/AlternatingHexagons"/>
    <dgm:cxn modelId="{548D3276-E3DC-4977-8252-DB434D1266A3}" type="presOf" srcId="{93F8175A-C4E9-4A24-B2A6-D7E63D8B0679}" destId="{C5F99AC0-B0EE-478C-85CA-275FC7845240}" srcOrd="0" destOrd="0" presId="urn:microsoft.com/office/officeart/2008/layout/AlternatingHexagons"/>
    <dgm:cxn modelId="{33216BB9-5410-4E22-BC4B-4109F78C281A}" type="presOf" srcId="{B9564ACD-934E-4AA8-B450-CFA0FA0B798B}" destId="{4DD5C818-F53F-4FE0-8D1F-8F16F335780F}" srcOrd="0" destOrd="0" presId="urn:microsoft.com/office/officeart/2008/layout/AlternatingHexagons"/>
    <dgm:cxn modelId="{3B387129-BA74-467D-A6AE-E689EC76A99F}" type="presOf" srcId="{B9844089-E14A-4250-B1A5-3AFA9F741476}" destId="{8E20F5D0-B503-493D-8B19-E619904F0431}" srcOrd="0" destOrd="0" presId="urn:microsoft.com/office/officeart/2008/layout/AlternatingHexagons"/>
    <dgm:cxn modelId="{D1DF439C-50B3-4104-87CD-3AB20FB70388}" type="presParOf" srcId="{59217B8D-7D25-4C35-BF4A-787C3052773A}" destId="{FA25B839-383D-49AC-BB93-B8DFAB273EFF}" srcOrd="0" destOrd="0" presId="urn:microsoft.com/office/officeart/2008/layout/AlternatingHexagons"/>
    <dgm:cxn modelId="{F434BA5B-B9F5-4724-A546-1D3E1EE263DC}" type="presParOf" srcId="{FA25B839-383D-49AC-BB93-B8DFAB273EFF}" destId="{4DD5C818-F53F-4FE0-8D1F-8F16F335780F}" srcOrd="0" destOrd="0" presId="urn:microsoft.com/office/officeart/2008/layout/AlternatingHexagons"/>
    <dgm:cxn modelId="{6866EA3A-7A35-460A-B4CC-301ABD1BB71C}" type="presParOf" srcId="{FA25B839-383D-49AC-BB93-B8DFAB273EFF}" destId="{4976B399-3E5F-437B-827C-6742104B4234}" srcOrd="1" destOrd="0" presId="urn:microsoft.com/office/officeart/2008/layout/AlternatingHexagons"/>
    <dgm:cxn modelId="{D34FB68C-EB6F-4CB8-ABC8-2EB24DED0E44}" type="presParOf" srcId="{FA25B839-383D-49AC-BB93-B8DFAB273EFF}" destId="{385D26F6-CCE5-4FE8-BC3B-C0034FDE5A9D}" srcOrd="2" destOrd="0" presId="urn:microsoft.com/office/officeart/2008/layout/AlternatingHexagons"/>
    <dgm:cxn modelId="{67D24EF6-C245-4A37-91C7-A96932A623EF}" type="presParOf" srcId="{FA25B839-383D-49AC-BB93-B8DFAB273EFF}" destId="{36EA0F94-D350-48C8-B972-DB55E13EB625}" srcOrd="3" destOrd="0" presId="urn:microsoft.com/office/officeart/2008/layout/AlternatingHexagons"/>
    <dgm:cxn modelId="{9AC0A08C-2555-4FD9-A41A-53D51B73D871}" type="presParOf" srcId="{FA25B839-383D-49AC-BB93-B8DFAB273EFF}" destId="{43647ECD-1A5D-440D-A4D4-EDA1A2BB5BCA}" srcOrd="4" destOrd="0" presId="urn:microsoft.com/office/officeart/2008/layout/AlternatingHexagons"/>
    <dgm:cxn modelId="{ED3D4AA3-C928-4ACA-8AAB-AB7629660883}" type="presParOf" srcId="{59217B8D-7D25-4C35-BF4A-787C3052773A}" destId="{611D9A39-226D-48A4-B49E-DBF3555B2CA9}" srcOrd="1" destOrd="0" presId="urn:microsoft.com/office/officeart/2008/layout/AlternatingHexagons"/>
    <dgm:cxn modelId="{6C616D96-0CB4-4241-9E68-1A10A4A128E4}" type="presParOf" srcId="{59217B8D-7D25-4C35-BF4A-787C3052773A}" destId="{A58B35D5-82A0-4E56-B254-36EFA924FFB4}" srcOrd="2" destOrd="0" presId="urn:microsoft.com/office/officeart/2008/layout/AlternatingHexagons"/>
    <dgm:cxn modelId="{E88C2B90-B2B6-46CA-8948-535B4DC7DAE2}" type="presParOf" srcId="{A58B35D5-82A0-4E56-B254-36EFA924FFB4}" destId="{C5F99AC0-B0EE-478C-85CA-275FC7845240}" srcOrd="0" destOrd="0" presId="urn:microsoft.com/office/officeart/2008/layout/AlternatingHexagons"/>
    <dgm:cxn modelId="{846230E0-B5BC-4C49-8F07-7639BA79D1BA}" type="presParOf" srcId="{A58B35D5-82A0-4E56-B254-36EFA924FFB4}" destId="{CE1AFE70-FF73-43A5-B7D5-4CED436F8EEC}" srcOrd="1" destOrd="0" presId="urn:microsoft.com/office/officeart/2008/layout/AlternatingHexagons"/>
    <dgm:cxn modelId="{5EA384E5-54A8-4D25-99B2-19271819A8E2}" type="presParOf" srcId="{A58B35D5-82A0-4E56-B254-36EFA924FFB4}" destId="{658F94EB-0A95-4149-A5AB-416A46571CA6}" srcOrd="2" destOrd="0" presId="urn:microsoft.com/office/officeart/2008/layout/AlternatingHexagons"/>
    <dgm:cxn modelId="{373E3B3E-CC0B-4055-9F9A-A7473F298997}" type="presParOf" srcId="{A58B35D5-82A0-4E56-B254-36EFA924FFB4}" destId="{C167F75D-5396-4D75-983D-BE0A173427BD}" srcOrd="3" destOrd="0" presId="urn:microsoft.com/office/officeart/2008/layout/AlternatingHexagons"/>
    <dgm:cxn modelId="{AEB840BC-98D0-48C2-A5FF-7DB491EB4A95}" type="presParOf" srcId="{A58B35D5-82A0-4E56-B254-36EFA924FFB4}" destId="{DC284473-AEDF-4192-9893-155B920B5E98}" srcOrd="4" destOrd="0" presId="urn:microsoft.com/office/officeart/2008/layout/AlternatingHexagons"/>
    <dgm:cxn modelId="{B2EB7B0F-20FD-4EF7-8CA6-D5EA3C7AC732}" type="presParOf" srcId="{59217B8D-7D25-4C35-BF4A-787C3052773A}" destId="{A879E0DE-760C-452C-BC2E-CFD1C8CAEABD}" srcOrd="3" destOrd="0" presId="urn:microsoft.com/office/officeart/2008/layout/AlternatingHexagons"/>
    <dgm:cxn modelId="{51B71125-42E6-4EF8-A717-001315493F33}" type="presParOf" srcId="{59217B8D-7D25-4C35-BF4A-787C3052773A}" destId="{561DE0D5-09A5-47C6-A902-01F1A12A903B}" srcOrd="4" destOrd="0" presId="urn:microsoft.com/office/officeart/2008/layout/AlternatingHexagons"/>
    <dgm:cxn modelId="{6116AF01-8A3D-4746-A439-F880222CF5BA}" type="presParOf" srcId="{561DE0D5-09A5-47C6-A902-01F1A12A903B}" destId="{EF1DB32F-D45A-49D7-AB76-2293969E1806}" srcOrd="0" destOrd="0" presId="urn:microsoft.com/office/officeart/2008/layout/AlternatingHexagons"/>
    <dgm:cxn modelId="{ABAB354C-7290-423D-BE3E-8B31DC24C3DE}" type="presParOf" srcId="{561DE0D5-09A5-47C6-A902-01F1A12A903B}" destId="{F5D98016-00B8-440E-97B0-F7F174C5C08C}" srcOrd="1" destOrd="0" presId="urn:microsoft.com/office/officeart/2008/layout/AlternatingHexagons"/>
    <dgm:cxn modelId="{A083BDB2-2229-4840-8479-705BBB2BFF4F}" type="presParOf" srcId="{561DE0D5-09A5-47C6-A902-01F1A12A903B}" destId="{CEE3E3AA-DCFA-4262-9552-C3A97CBABDE0}" srcOrd="2" destOrd="0" presId="urn:microsoft.com/office/officeart/2008/layout/AlternatingHexagons"/>
    <dgm:cxn modelId="{804D8531-784E-43CF-AED0-B51DD07C3E7D}" type="presParOf" srcId="{561DE0D5-09A5-47C6-A902-01F1A12A903B}" destId="{BDD245F7-0C77-44EE-8D85-B93615D05004}" srcOrd="3" destOrd="0" presId="urn:microsoft.com/office/officeart/2008/layout/AlternatingHexagons"/>
    <dgm:cxn modelId="{537D10A3-E7C3-4491-8DE2-6D8BFCAB8656}" type="presParOf" srcId="{561DE0D5-09A5-47C6-A902-01F1A12A903B}" destId="{8E20F5D0-B503-493D-8B19-E619904F043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51773-2190-4141-A002-927A04FA547C}" type="doc">
      <dgm:prSet loTypeId="urn:microsoft.com/office/officeart/2005/8/layout/pyramid2" loCatId="pyramid" qsTypeId="urn:microsoft.com/office/officeart/2005/8/quickstyle/simple1" qsCatId="simple" csTypeId="urn:microsoft.com/office/officeart/2005/8/colors/accent0_1" csCatId="mainScheme" phldr="1"/>
      <dgm:spPr/>
    </dgm:pt>
    <dgm:pt modelId="{F3132D13-42D6-4769-B746-5E6B366305CD}">
      <dgm:prSet custT="1"/>
      <dgm:spPr>
        <a:solidFill>
          <a:srgbClr val="E6D3DE">
            <a:alpha val="90000"/>
          </a:srgbClr>
        </a:solidFill>
        <a:ln>
          <a:noFill/>
        </a:ln>
      </dgm:spPr>
      <dgm:t>
        <a:bodyPr/>
        <a:lstStyle/>
        <a:p>
          <a:r>
            <a:rPr lang="ru-RU" sz="2800" dirty="0" smtClean="0">
              <a:latin typeface="Cambria" panose="02040503050406030204" pitchFamily="18" charset="0"/>
            </a:rPr>
            <a:t>Опіати </a:t>
          </a:r>
          <a:endParaRPr lang="ru-RU" sz="2800" dirty="0">
            <a:latin typeface="Cambria" panose="02040503050406030204" pitchFamily="18" charset="0"/>
          </a:endParaRPr>
        </a:p>
      </dgm:t>
    </dgm:pt>
    <dgm:pt modelId="{C3D6E567-A413-42A2-BFB6-89E71FF4D9FE}" type="parTrans" cxnId="{C736C1DB-B3E8-4E9F-BF6F-305982E6D60B}">
      <dgm:prSet/>
      <dgm:spPr/>
      <dgm:t>
        <a:bodyPr/>
        <a:lstStyle/>
        <a:p>
          <a:endParaRPr lang="ru-RU"/>
        </a:p>
      </dgm:t>
    </dgm:pt>
    <dgm:pt modelId="{39AA0979-D2B5-46AA-8420-B292AE0E6F81}" type="sibTrans" cxnId="{C736C1DB-B3E8-4E9F-BF6F-305982E6D60B}">
      <dgm:prSet/>
      <dgm:spPr/>
      <dgm:t>
        <a:bodyPr/>
        <a:lstStyle/>
        <a:p>
          <a:endParaRPr lang="ru-RU"/>
        </a:p>
      </dgm:t>
    </dgm:pt>
    <dgm:pt modelId="{D4E86E37-B0F8-4FD5-8E98-8075FF2FA7A3}">
      <dgm:prSet custT="1"/>
      <dgm:spPr>
        <a:solidFill>
          <a:srgbClr val="E6D3DE">
            <a:alpha val="90000"/>
          </a:srgbClr>
        </a:solidFill>
        <a:ln>
          <a:noFill/>
        </a:ln>
      </dgm:spPr>
      <dgm:t>
        <a:bodyPr/>
        <a:lstStyle/>
        <a:p>
          <a:r>
            <a:rPr lang="ru-RU" sz="2800" dirty="0" err="1" smtClean="0">
              <a:latin typeface="Cambria" panose="02040503050406030204" pitchFamily="18" charset="0"/>
            </a:rPr>
            <a:t>Опіоїди</a:t>
          </a:r>
          <a:r>
            <a:rPr lang="ru-RU" sz="2800" dirty="0" smtClean="0">
              <a:latin typeface="Cambria" panose="02040503050406030204" pitchFamily="18" charset="0"/>
            </a:rPr>
            <a:t> </a:t>
          </a:r>
          <a:endParaRPr lang="ru-RU" sz="2800" dirty="0">
            <a:latin typeface="Cambria" panose="02040503050406030204" pitchFamily="18" charset="0"/>
          </a:endParaRPr>
        </a:p>
      </dgm:t>
    </dgm:pt>
    <dgm:pt modelId="{5167D902-6E20-4CE9-AB6F-25E67074BDA5}" type="parTrans" cxnId="{33053B2B-048D-4FB3-90DD-A8589A95C096}">
      <dgm:prSet/>
      <dgm:spPr/>
      <dgm:t>
        <a:bodyPr/>
        <a:lstStyle/>
        <a:p>
          <a:endParaRPr lang="ru-RU"/>
        </a:p>
      </dgm:t>
    </dgm:pt>
    <dgm:pt modelId="{1BB39406-D2AD-4FCA-80CC-ED2766B5BAC9}" type="sibTrans" cxnId="{33053B2B-048D-4FB3-90DD-A8589A95C096}">
      <dgm:prSet/>
      <dgm:spPr/>
      <dgm:t>
        <a:bodyPr/>
        <a:lstStyle/>
        <a:p>
          <a:endParaRPr lang="ru-RU"/>
        </a:p>
      </dgm:t>
    </dgm:pt>
    <dgm:pt modelId="{D64C65EF-CF66-4B01-8173-468C003E988F}">
      <dgm:prSet custT="1"/>
      <dgm:spPr>
        <a:solidFill>
          <a:srgbClr val="E6D3DE">
            <a:alpha val="90000"/>
          </a:srgbClr>
        </a:solidFill>
        <a:ln>
          <a:noFill/>
        </a:ln>
      </dgm:spPr>
      <dgm:t>
        <a:bodyPr/>
        <a:lstStyle/>
        <a:p>
          <a:r>
            <a:rPr lang="ru-RU" sz="2800" dirty="0" smtClean="0">
              <a:latin typeface="Cambria" panose="02040503050406030204" pitchFamily="18" charset="0"/>
            </a:rPr>
            <a:t>Опій</a:t>
          </a:r>
          <a:endParaRPr lang="ru-RU" sz="2800" dirty="0">
            <a:latin typeface="Cambria" panose="02040503050406030204" pitchFamily="18" charset="0"/>
          </a:endParaRPr>
        </a:p>
      </dgm:t>
    </dgm:pt>
    <dgm:pt modelId="{88531AAF-4EB3-4CCE-9308-1013BA2833A4}" type="parTrans" cxnId="{1E854D85-D4A5-451A-A0A9-C01B19DC7C5D}">
      <dgm:prSet/>
      <dgm:spPr/>
      <dgm:t>
        <a:bodyPr/>
        <a:lstStyle/>
        <a:p>
          <a:endParaRPr lang="ru-RU"/>
        </a:p>
      </dgm:t>
    </dgm:pt>
    <dgm:pt modelId="{94373398-D5EC-4548-95B0-8DF15878A772}" type="sibTrans" cxnId="{1E854D85-D4A5-451A-A0A9-C01B19DC7C5D}">
      <dgm:prSet/>
      <dgm:spPr/>
      <dgm:t>
        <a:bodyPr/>
        <a:lstStyle/>
        <a:p>
          <a:endParaRPr lang="ru-RU"/>
        </a:p>
      </dgm:t>
    </dgm:pt>
    <dgm:pt modelId="{648CE12F-815D-4DBB-AB79-0B1438EA7DCF}" type="pres">
      <dgm:prSet presAssocID="{47051773-2190-4141-A002-927A04FA547C}" presName="compositeShape" presStyleCnt="0">
        <dgm:presLayoutVars>
          <dgm:dir/>
          <dgm:resizeHandles/>
        </dgm:presLayoutVars>
      </dgm:prSet>
      <dgm:spPr/>
    </dgm:pt>
    <dgm:pt modelId="{C43EA01A-B26B-4FAA-ACD5-5D5D0480B133}" type="pres">
      <dgm:prSet presAssocID="{47051773-2190-4141-A002-927A04FA547C}" presName="pyramid" presStyleLbl="node1" presStyleIdx="0" presStyleCnt="1" custLinFactNeighborX="-9134" custLinFactNeighborY="-87"/>
      <dgm:spPr/>
    </dgm:pt>
    <dgm:pt modelId="{4275FD3F-CBA7-4138-816C-9ED88AD0F82C}" type="pres">
      <dgm:prSet presAssocID="{47051773-2190-4141-A002-927A04FA547C}" presName="theList" presStyleCnt="0"/>
      <dgm:spPr/>
    </dgm:pt>
    <dgm:pt modelId="{E03F85EB-D094-412B-8C99-DDE21E6B2C2D}" type="pres">
      <dgm:prSet presAssocID="{F3132D13-42D6-4769-B746-5E6B366305CD}" presName="aNode" presStyleLbl="fgAcc1" presStyleIdx="0" presStyleCnt="3" custScaleY="28784" custLinFactNeighborX="4346" custLinFactNeighborY="-76277">
        <dgm:presLayoutVars>
          <dgm:bulletEnabled val="1"/>
        </dgm:presLayoutVars>
      </dgm:prSet>
      <dgm:spPr>
        <a:prstGeom prst="rightArrow">
          <a:avLst/>
        </a:prstGeom>
      </dgm:spPr>
    </dgm:pt>
    <dgm:pt modelId="{4C4BBFD8-DBDD-48A4-88B0-A940D509EAD6}" type="pres">
      <dgm:prSet presAssocID="{F3132D13-42D6-4769-B746-5E6B366305CD}" presName="aSpace" presStyleCnt="0"/>
      <dgm:spPr/>
    </dgm:pt>
    <dgm:pt modelId="{B437687E-BC54-472A-8CA9-5C75C5AF89C8}" type="pres">
      <dgm:prSet presAssocID="{D4E86E37-B0F8-4FD5-8E98-8075FF2FA7A3}" presName="aNode" presStyleLbl="fgAcc1" presStyleIdx="1" presStyleCnt="3" custScaleY="25828" custLinFactNeighborX="6979" custLinFactNeighborY="31070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69A180FE-34CF-433A-8E3F-77871AFB6190}" type="pres">
      <dgm:prSet presAssocID="{D4E86E37-B0F8-4FD5-8E98-8075FF2FA7A3}" presName="aSpace" presStyleCnt="0"/>
      <dgm:spPr/>
    </dgm:pt>
    <dgm:pt modelId="{4731BEF8-CCE6-46C3-9DC6-6724FDC2E47F}" type="pres">
      <dgm:prSet presAssocID="{D64C65EF-CF66-4B01-8173-468C003E988F}" presName="aNode" presStyleLbl="fgAcc1" presStyleIdx="2" presStyleCnt="3" custScaleY="32438" custLinFactY="2413" custLinFactNeighborX="12693" custLinFactNeighborY="100000">
        <dgm:presLayoutVars>
          <dgm:bulletEnabled val="1"/>
        </dgm:presLayoutVars>
      </dgm:prSet>
      <dgm:spPr>
        <a:prstGeom prst="rightArrow">
          <a:avLst/>
        </a:prstGeom>
      </dgm:spPr>
    </dgm:pt>
    <dgm:pt modelId="{14EA29B1-70F8-457C-83B0-2E128423D57B}" type="pres">
      <dgm:prSet presAssocID="{D64C65EF-CF66-4B01-8173-468C003E988F}" presName="aSpace" presStyleCnt="0"/>
      <dgm:spPr/>
    </dgm:pt>
  </dgm:ptLst>
  <dgm:cxnLst>
    <dgm:cxn modelId="{C736C1DB-B3E8-4E9F-BF6F-305982E6D60B}" srcId="{47051773-2190-4141-A002-927A04FA547C}" destId="{F3132D13-42D6-4769-B746-5E6B366305CD}" srcOrd="0" destOrd="0" parTransId="{C3D6E567-A413-42A2-BFB6-89E71FF4D9FE}" sibTransId="{39AA0979-D2B5-46AA-8420-B292AE0E6F81}"/>
    <dgm:cxn modelId="{9F2F41C1-8A18-4ECE-84FE-4F654F4EA28C}" type="presOf" srcId="{F3132D13-42D6-4769-B746-5E6B366305CD}" destId="{E03F85EB-D094-412B-8C99-DDE21E6B2C2D}" srcOrd="0" destOrd="0" presId="urn:microsoft.com/office/officeart/2005/8/layout/pyramid2"/>
    <dgm:cxn modelId="{33053B2B-048D-4FB3-90DD-A8589A95C096}" srcId="{47051773-2190-4141-A002-927A04FA547C}" destId="{D4E86E37-B0F8-4FD5-8E98-8075FF2FA7A3}" srcOrd="1" destOrd="0" parTransId="{5167D902-6E20-4CE9-AB6F-25E67074BDA5}" sibTransId="{1BB39406-D2AD-4FCA-80CC-ED2766B5BAC9}"/>
    <dgm:cxn modelId="{8BD2CDA6-DF60-402C-B3FD-889534FB2EFD}" type="presOf" srcId="{47051773-2190-4141-A002-927A04FA547C}" destId="{648CE12F-815D-4DBB-AB79-0B1438EA7DCF}" srcOrd="0" destOrd="0" presId="urn:microsoft.com/office/officeart/2005/8/layout/pyramid2"/>
    <dgm:cxn modelId="{AA787DAA-CC5C-4228-9D7D-3243D7E78A49}" type="presOf" srcId="{D4E86E37-B0F8-4FD5-8E98-8075FF2FA7A3}" destId="{B437687E-BC54-472A-8CA9-5C75C5AF89C8}" srcOrd="0" destOrd="0" presId="urn:microsoft.com/office/officeart/2005/8/layout/pyramid2"/>
    <dgm:cxn modelId="{2B1DEA18-197B-4207-AE4D-CAD0D0FB8BAB}" type="presOf" srcId="{D64C65EF-CF66-4B01-8173-468C003E988F}" destId="{4731BEF8-CCE6-46C3-9DC6-6724FDC2E47F}" srcOrd="0" destOrd="0" presId="urn:microsoft.com/office/officeart/2005/8/layout/pyramid2"/>
    <dgm:cxn modelId="{1E854D85-D4A5-451A-A0A9-C01B19DC7C5D}" srcId="{47051773-2190-4141-A002-927A04FA547C}" destId="{D64C65EF-CF66-4B01-8173-468C003E988F}" srcOrd="2" destOrd="0" parTransId="{88531AAF-4EB3-4CCE-9308-1013BA2833A4}" sibTransId="{94373398-D5EC-4548-95B0-8DF15878A772}"/>
    <dgm:cxn modelId="{D6187C41-3013-40C3-953A-0EB416A0767B}" type="presParOf" srcId="{648CE12F-815D-4DBB-AB79-0B1438EA7DCF}" destId="{C43EA01A-B26B-4FAA-ACD5-5D5D0480B133}" srcOrd="0" destOrd="0" presId="urn:microsoft.com/office/officeart/2005/8/layout/pyramid2"/>
    <dgm:cxn modelId="{81CBB6DD-B107-4C3B-AA7D-62169A92AD7C}" type="presParOf" srcId="{648CE12F-815D-4DBB-AB79-0B1438EA7DCF}" destId="{4275FD3F-CBA7-4138-816C-9ED88AD0F82C}" srcOrd="1" destOrd="0" presId="urn:microsoft.com/office/officeart/2005/8/layout/pyramid2"/>
    <dgm:cxn modelId="{0EE8645D-D435-4F16-9A3A-DF3B58DD1FF9}" type="presParOf" srcId="{4275FD3F-CBA7-4138-816C-9ED88AD0F82C}" destId="{E03F85EB-D094-412B-8C99-DDE21E6B2C2D}" srcOrd="0" destOrd="0" presId="urn:microsoft.com/office/officeart/2005/8/layout/pyramid2"/>
    <dgm:cxn modelId="{8BC0B553-B082-496D-8D4C-B171F8C608D1}" type="presParOf" srcId="{4275FD3F-CBA7-4138-816C-9ED88AD0F82C}" destId="{4C4BBFD8-DBDD-48A4-88B0-A940D509EAD6}" srcOrd="1" destOrd="0" presId="urn:microsoft.com/office/officeart/2005/8/layout/pyramid2"/>
    <dgm:cxn modelId="{EFCFB7F2-15EE-4236-8D48-B2225403719D}" type="presParOf" srcId="{4275FD3F-CBA7-4138-816C-9ED88AD0F82C}" destId="{B437687E-BC54-472A-8CA9-5C75C5AF89C8}" srcOrd="2" destOrd="0" presId="urn:microsoft.com/office/officeart/2005/8/layout/pyramid2"/>
    <dgm:cxn modelId="{96560615-94AF-47EB-B88B-C1F1332D7B66}" type="presParOf" srcId="{4275FD3F-CBA7-4138-816C-9ED88AD0F82C}" destId="{69A180FE-34CF-433A-8E3F-77871AFB6190}" srcOrd="3" destOrd="0" presId="urn:microsoft.com/office/officeart/2005/8/layout/pyramid2"/>
    <dgm:cxn modelId="{B572ABBA-3881-489C-B0AB-DFEFA76A95FA}" type="presParOf" srcId="{4275FD3F-CBA7-4138-816C-9ED88AD0F82C}" destId="{4731BEF8-CCE6-46C3-9DC6-6724FDC2E47F}" srcOrd="4" destOrd="0" presId="urn:microsoft.com/office/officeart/2005/8/layout/pyramid2"/>
    <dgm:cxn modelId="{3C9880A8-F5E2-45E9-B742-CF8B7290C8FF}" type="presParOf" srcId="{4275FD3F-CBA7-4138-816C-9ED88AD0F82C}" destId="{14EA29B1-70F8-457C-83B0-2E128423D57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5C818-F53F-4FE0-8D1F-8F16F335780F}">
      <dsp:nvSpPr>
        <dsp:cNvPr id="0" name=""/>
        <dsp:cNvSpPr/>
      </dsp:nvSpPr>
      <dsp:spPr>
        <a:xfrm rot="5400000">
          <a:off x="3120924" y="94967"/>
          <a:ext cx="1461036" cy="12711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 rot="-5400000">
        <a:off x="3413971" y="227678"/>
        <a:ext cx="874941" cy="1005680"/>
      </dsp:txXfrm>
    </dsp:sp>
    <dsp:sp modelId="{4976B399-3E5F-437B-827C-6742104B4234}">
      <dsp:nvSpPr>
        <dsp:cNvPr id="0" name=""/>
        <dsp:cNvSpPr/>
      </dsp:nvSpPr>
      <dsp:spPr>
        <a:xfrm>
          <a:off x="4747546" y="191305"/>
          <a:ext cx="2817011" cy="1106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ambria" panose="02040503050406030204" pitchFamily="18" charset="0"/>
            </a:rPr>
            <a:t>седативні речовини (заспокійливі)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4747546" y="191305"/>
        <a:ext cx="2817011" cy="1106542"/>
      </dsp:txXfrm>
    </dsp:sp>
    <dsp:sp modelId="{43647ECD-1A5D-440D-A4D4-EDA1A2BB5BCA}">
      <dsp:nvSpPr>
        <dsp:cNvPr id="0" name=""/>
        <dsp:cNvSpPr/>
      </dsp:nvSpPr>
      <dsp:spPr>
        <a:xfrm rot="5400000">
          <a:off x="1707573" y="95928"/>
          <a:ext cx="1461036" cy="1271101"/>
        </a:xfrm>
        <a:prstGeom prst="hexagon">
          <a:avLst>
            <a:gd name="adj" fmla="val 25000"/>
            <a:gd name="vf" fmla="val 115470"/>
          </a:avLst>
        </a:prstGeom>
        <a:solidFill>
          <a:srgbClr val="F5C5E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>
              <a:latin typeface="Cambria" panose="02040503050406030204" pitchFamily="18" charset="0"/>
            </a:rPr>
            <a:t>1</a:t>
          </a:r>
          <a:endParaRPr lang="ru-RU" sz="6000" kern="1200" dirty="0">
            <a:latin typeface="Cambria" panose="02040503050406030204" pitchFamily="18" charset="0"/>
          </a:endParaRPr>
        </a:p>
      </dsp:txBody>
      <dsp:txXfrm rot="-5400000">
        <a:off x="2000620" y="228639"/>
        <a:ext cx="874941" cy="1005680"/>
      </dsp:txXfrm>
    </dsp:sp>
    <dsp:sp modelId="{C5F99AC0-B0EE-478C-85CA-275FC7845240}">
      <dsp:nvSpPr>
        <dsp:cNvPr id="0" name=""/>
        <dsp:cNvSpPr/>
      </dsp:nvSpPr>
      <dsp:spPr>
        <a:xfrm rot="5400000">
          <a:off x="2416210" y="1309918"/>
          <a:ext cx="1461036" cy="1271101"/>
        </a:xfrm>
        <a:prstGeom prst="hexagon">
          <a:avLst>
            <a:gd name="adj" fmla="val 25000"/>
            <a:gd name="vf" fmla="val 115470"/>
          </a:avLst>
        </a:prstGeom>
        <a:solidFill>
          <a:srgbClr val="F5C5E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>
              <a:latin typeface="Cambria" panose="02040503050406030204" pitchFamily="18" charset="0"/>
            </a:rPr>
            <a:t>2</a:t>
          </a:r>
          <a:endParaRPr lang="ru-RU" sz="6000" kern="1200" dirty="0">
            <a:latin typeface="Cambria" panose="02040503050406030204" pitchFamily="18" charset="0"/>
          </a:endParaRPr>
        </a:p>
      </dsp:txBody>
      <dsp:txXfrm rot="-5400000">
        <a:off x="2709257" y="1442629"/>
        <a:ext cx="874941" cy="1005680"/>
      </dsp:txXfrm>
    </dsp:sp>
    <dsp:sp modelId="{CE1AFE70-FF73-43A5-B7D5-4CED436F8EEC}">
      <dsp:nvSpPr>
        <dsp:cNvPr id="0" name=""/>
        <dsp:cNvSpPr/>
      </dsp:nvSpPr>
      <dsp:spPr>
        <a:xfrm>
          <a:off x="0" y="1598622"/>
          <a:ext cx="2490761" cy="876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ambria" panose="02040503050406030204" pitchFamily="18" charset="0"/>
            </a:rPr>
            <a:t>стимулятори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0" y="1598622"/>
        <a:ext cx="2490761" cy="876621"/>
      </dsp:txXfrm>
    </dsp:sp>
    <dsp:sp modelId="{DC284473-AEDF-4192-9893-155B920B5E98}">
      <dsp:nvSpPr>
        <dsp:cNvPr id="0" name=""/>
        <dsp:cNvSpPr/>
      </dsp:nvSpPr>
      <dsp:spPr>
        <a:xfrm rot="5400000">
          <a:off x="3949578" y="1296871"/>
          <a:ext cx="1461036" cy="1271101"/>
        </a:xfrm>
        <a:prstGeom prst="hexagon">
          <a:avLst>
            <a:gd name="adj" fmla="val 25000"/>
            <a:gd name="vf" fmla="val 115470"/>
          </a:avLst>
        </a:prstGeom>
        <a:solidFill>
          <a:srgbClr val="E6D3D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242625" y="1429582"/>
        <a:ext cx="874941" cy="1005680"/>
      </dsp:txXfrm>
    </dsp:sp>
    <dsp:sp modelId="{EF1DB32F-D45A-49D7-AB76-2293969E1806}">
      <dsp:nvSpPr>
        <dsp:cNvPr id="0" name=""/>
        <dsp:cNvSpPr/>
      </dsp:nvSpPr>
      <dsp:spPr>
        <a:xfrm rot="5400000">
          <a:off x="3329139" y="2577145"/>
          <a:ext cx="1461036" cy="1271101"/>
        </a:xfrm>
        <a:prstGeom prst="hexagon">
          <a:avLst>
            <a:gd name="adj" fmla="val 25000"/>
            <a:gd name="vf" fmla="val 115470"/>
          </a:avLst>
        </a:prstGeom>
        <a:solidFill>
          <a:srgbClr val="F5C5E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>
              <a:latin typeface="Cambria" panose="02040503050406030204" pitchFamily="18" charset="0"/>
            </a:rPr>
            <a:t>3</a:t>
          </a:r>
          <a:endParaRPr lang="ru-RU" sz="6000" kern="1200" dirty="0">
            <a:latin typeface="Cambria" panose="02040503050406030204" pitchFamily="18" charset="0"/>
          </a:endParaRPr>
        </a:p>
      </dsp:txBody>
      <dsp:txXfrm rot="-5400000">
        <a:off x="3622186" y="2709856"/>
        <a:ext cx="874941" cy="1005680"/>
      </dsp:txXfrm>
    </dsp:sp>
    <dsp:sp modelId="{F5D98016-00B8-440E-97B0-F7F174C5C08C}">
      <dsp:nvSpPr>
        <dsp:cNvPr id="0" name=""/>
        <dsp:cNvSpPr/>
      </dsp:nvSpPr>
      <dsp:spPr>
        <a:xfrm>
          <a:off x="4720059" y="2844053"/>
          <a:ext cx="2657938" cy="76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ambria" panose="02040503050406030204" pitchFamily="18" charset="0"/>
            </a:rPr>
            <a:t>галюциногени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4720059" y="2844053"/>
        <a:ext cx="2657938" cy="761503"/>
      </dsp:txXfrm>
    </dsp:sp>
    <dsp:sp modelId="{8E20F5D0-B503-493D-8B19-E619904F0431}">
      <dsp:nvSpPr>
        <dsp:cNvPr id="0" name=""/>
        <dsp:cNvSpPr/>
      </dsp:nvSpPr>
      <dsp:spPr>
        <a:xfrm rot="5400000">
          <a:off x="1708090" y="2577145"/>
          <a:ext cx="1461036" cy="127110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001137" y="2709856"/>
        <a:ext cx="874941" cy="1005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EA01A-B26B-4FAA-ACD5-5D5D0480B133}">
      <dsp:nvSpPr>
        <dsp:cNvPr id="0" name=""/>
        <dsp:cNvSpPr/>
      </dsp:nvSpPr>
      <dsp:spPr>
        <a:xfrm>
          <a:off x="411161" y="0"/>
          <a:ext cx="2591460" cy="5368834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F85EB-D094-412B-8C99-DDE21E6B2C2D}">
      <dsp:nvSpPr>
        <dsp:cNvPr id="0" name=""/>
        <dsp:cNvSpPr/>
      </dsp:nvSpPr>
      <dsp:spPr>
        <a:xfrm>
          <a:off x="2016801" y="208566"/>
          <a:ext cx="1684449" cy="992414"/>
        </a:xfrm>
        <a:prstGeom prst="rightArrow">
          <a:avLst/>
        </a:prstGeom>
        <a:solidFill>
          <a:srgbClr val="E6D3DE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" panose="02040503050406030204" pitchFamily="18" charset="0"/>
            </a:rPr>
            <a:t>Опіати </a:t>
          </a:r>
          <a:endParaRPr lang="ru-RU" sz="2800" kern="1200" dirty="0">
            <a:latin typeface="Cambria" panose="02040503050406030204" pitchFamily="18" charset="0"/>
          </a:endParaRPr>
        </a:p>
      </dsp:txBody>
      <dsp:txXfrm>
        <a:off x="2016801" y="456670"/>
        <a:ext cx="1436346" cy="496207"/>
      </dsp:txXfrm>
    </dsp:sp>
    <dsp:sp modelId="{B437687E-BC54-472A-8CA9-5C75C5AF89C8}">
      <dsp:nvSpPr>
        <dsp:cNvPr id="0" name=""/>
        <dsp:cNvSpPr/>
      </dsp:nvSpPr>
      <dsp:spPr>
        <a:xfrm>
          <a:off x="2061153" y="2094593"/>
          <a:ext cx="1684449" cy="890497"/>
        </a:xfrm>
        <a:prstGeom prst="rightArrow">
          <a:avLst/>
        </a:prstGeom>
        <a:solidFill>
          <a:srgbClr val="E6D3DE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Cambria" panose="02040503050406030204" pitchFamily="18" charset="0"/>
            </a:rPr>
            <a:t>Опіоїди</a:t>
          </a:r>
          <a:r>
            <a:rPr lang="ru-RU" sz="2800" kern="1200" dirty="0" smtClean="0">
              <a:latin typeface="Cambria" panose="02040503050406030204" pitchFamily="18" charset="0"/>
            </a:rPr>
            <a:t> </a:t>
          </a:r>
          <a:endParaRPr lang="ru-RU" sz="2800" kern="1200" dirty="0">
            <a:latin typeface="Cambria" panose="02040503050406030204" pitchFamily="18" charset="0"/>
          </a:endParaRPr>
        </a:p>
      </dsp:txBody>
      <dsp:txXfrm>
        <a:off x="2061153" y="2317217"/>
        <a:ext cx="1461825" cy="445249"/>
      </dsp:txXfrm>
    </dsp:sp>
    <dsp:sp modelId="{4731BEF8-CCE6-46C3-9DC6-6724FDC2E47F}">
      <dsp:nvSpPr>
        <dsp:cNvPr id="0" name=""/>
        <dsp:cNvSpPr/>
      </dsp:nvSpPr>
      <dsp:spPr>
        <a:xfrm>
          <a:off x="2157402" y="3796331"/>
          <a:ext cx="1684449" cy="1118396"/>
        </a:xfrm>
        <a:prstGeom prst="rightArrow">
          <a:avLst/>
        </a:prstGeom>
        <a:solidFill>
          <a:srgbClr val="E6D3DE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mbria" panose="02040503050406030204" pitchFamily="18" charset="0"/>
            </a:rPr>
            <a:t>Опій</a:t>
          </a:r>
          <a:endParaRPr lang="ru-RU" sz="2800" kern="1200" dirty="0">
            <a:latin typeface="Cambria" panose="02040503050406030204" pitchFamily="18" charset="0"/>
          </a:endParaRPr>
        </a:p>
      </dsp:txBody>
      <dsp:txXfrm>
        <a:off x="2157402" y="4075930"/>
        <a:ext cx="1404850" cy="55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uk.wikipedia.org/wiki/%D0%93%D0%B0%D0%BB%D1%8E%D1%86%D0%B8%D0%BD%D0%B0%D1%86%D1%96%D1%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80765" y="2980706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3095" y="1272725"/>
            <a:ext cx="7708795" cy="3717286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25433" y="1744694"/>
            <a:ext cx="7576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>
                <a:latin typeface="Georgia" panose="02040502050405020303" pitchFamily="18" charset="0"/>
              </a:rPr>
              <a:t>Фармацевтичні</a:t>
            </a:r>
            <a:r>
              <a:rPr lang="ru-RU" sz="6000" dirty="0">
                <a:latin typeface="Georgia" panose="02040502050405020303" pitchFamily="18" charset="0"/>
              </a:rPr>
              <a:t> </a:t>
            </a:r>
            <a:r>
              <a:rPr lang="ru-RU" sz="6000" dirty="0" err="1">
                <a:latin typeface="Georgia" panose="02040502050405020303" pitchFamily="18" charset="0"/>
              </a:rPr>
              <a:t>основи</a:t>
            </a:r>
            <a:r>
              <a:rPr lang="ru-RU" sz="6000" dirty="0">
                <a:latin typeface="Georgia" panose="02040502050405020303" pitchFamily="18" charset="0"/>
              </a:rPr>
              <a:t> </a:t>
            </a:r>
            <a:r>
              <a:rPr lang="ru-RU" sz="6000" dirty="0" err="1">
                <a:latin typeface="Georgia" panose="02040502050405020303" pitchFamily="18" charset="0"/>
              </a:rPr>
              <a:t>токсикоманії</a:t>
            </a:r>
            <a:r>
              <a:rPr lang="ru-RU" sz="6000" dirty="0">
                <a:latin typeface="Georgia" panose="02040502050405020303" pitchFamily="18" charset="0"/>
              </a:rPr>
              <a:t> та </a:t>
            </a:r>
            <a:r>
              <a:rPr lang="ru-RU" sz="6000" dirty="0" err="1">
                <a:latin typeface="Georgia" panose="02040502050405020303" pitchFamily="18" charset="0"/>
              </a:rPr>
              <a:t>наркоманії</a:t>
            </a:r>
            <a:endParaRPr lang="ru-RU" sz="60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5432" y="1097280"/>
            <a:ext cx="7708796" cy="3683727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2893027"/>
              </p:ext>
            </p:extLst>
          </p:nvPr>
        </p:nvGraphicFramePr>
        <p:xfrm>
          <a:off x="-313509" y="1300437"/>
          <a:ext cx="4275910" cy="536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829351" y="154010"/>
            <a:ext cx="6643534" cy="958779"/>
          </a:xfrm>
          <a:prstGeom prst="rect">
            <a:avLst/>
          </a:prstGeom>
          <a:solidFill>
            <a:srgbClr val="F5C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627117" y="5096785"/>
            <a:ext cx="4441372" cy="12517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25254" y="130523"/>
            <a:ext cx="674803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характеристика, </a:t>
            </a:r>
            <a:r>
              <a:rPr lang="ru-RU" sz="2800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sz="2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опіатів</a:t>
            </a:r>
            <a:endParaRPr lang="ru-RU" sz="28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28338" y="1254553"/>
            <a:ext cx="5432782" cy="1560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27117" y="5232444"/>
            <a:ext cx="4441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mbria" panose="02040503050406030204" pitchFamily="18" charset="0"/>
              </a:rPr>
              <a:t>натуральний</a:t>
            </a:r>
            <a:r>
              <a:rPr lang="ru-RU" sz="2000" dirty="0">
                <a:latin typeface="Cambria" panose="02040503050406030204" pitchFamily="18" charset="0"/>
              </a:rPr>
              <a:t> продукт, </a:t>
            </a:r>
            <a:r>
              <a:rPr lang="ru-RU" sz="2000" dirty="0" err="1">
                <a:latin typeface="Cambria" panose="02040503050406030204" pitchFamily="18" charset="0"/>
              </a:rPr>
              <a:t>який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отримують</a:t>
            </a:r>
            <a:r>
              <a:rPr lang="ru-RU" sz="2000" dirty="0">
                <a:latin typeface="Cambria" panose="02040503050406030204" pitchFamily="18" charset="0"/>
              </a:rPr>
              <a:t> при </a:t>
            </a:r>
            <a:r>
              <a:rPr lang="ru-RU" sz="2000" dirty="0" err="1">
                <a:latin typeface="Cambria" panose="02040503050406030204" pitchFamily="18" charset="0"/>
              </a:rPr>
              <a:t>надрізанні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незрілих</a:t>
            </a:r>
            <a:endParaRPr lang="ru-RU" sz="2000" dirty="0">
              <a:latin typeface="Cambria" panose="02040503050406030204" pitchFamily="18" charset="0"/>
            </a:endParaRPr>
          </a:p>
          <a:p>
            <a:r>
              <a:rPr lang="ru-RU" sz="2000" dirty="0">
                <a:latin typeface="Cambria" panose="02040503050406030204" pitchFamily="18" charset="0"/>
              </a:rPr>
              <a:t>головок маку.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28338" y="3230146"/>
            <a:ext cx="4844953" cy="15603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27117" y="1189576"/>
            <a:ext cx="53340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mbria" panose="02040503050406030204" pitchFamily="18" charset="0"/>
              </a:rPr>
              <a:t>група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наркотиків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седативної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дії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які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виділяють</a:t>
            </a:r>
            <a:r>
              <a:rPr lang="ru-RU" sz="2000" dirty="0">
                <a:latin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</a:rPr>
              <a:t>опійного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маку. </a:t>
            </a:r>
            <a:r>
              <a:rPr lang="ru-RU" sz="2000" dirty="0" err="1">
                <a:latin typeface="Cambria" panose="02040503050406030204" pitchFamily="18" charset="0"/>
              </a:rPr>
              <a:t>В</a:t>
            </a:r>
            <a:r>
              <a:rPr lang="ru-RU" sz="2000" dirty="0" err="1" smtClean="0">
                <a:latin typeface="Cambria" panose="02040503050406030204" pitchFamily="18" charset="0"/>
              </a:rPr>
              <a:t>икористовують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в </a:t>
            </a:r>
            <a:r>
              <a:rPr lang="ru-RU" sz="2000" dirty="0" err="1">
                <a:latin typeface="Cambria" panose="02040503050406030204" pitchFamily="18" charset="0"/>
              </a:rPr>
              <a:t>медицині</a:t>
            </a:r>
            <a:r>
              <a:rPr lang="ru-RU" sz="2000" dirty="0">
                <a:latin typeface="Cambria" panose="02040503050406030204" pitchFamily="18" charset="0"/>
              </a:rPr>
              <a:t> для </a:t>
            </a:r>
            <a:r>
              <a:rPr lang="ru-RU" sz="2000" dirty="0" err="1">
                <a:latin typeface="Cambria" panose="02040503050406030204" pitchFamily="18" charset="0"/>
              </a:rPr>
              <a:t>купіювання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сильних</a:t>
            </a:r>
            <a:r>
              <a:rPr lang="ru-RU" sz="2000" dirty="0">
                <a:latin typeface="Cambria" panose="02040503050406030204" pitchFamily="18" charset="0"/>
              </a:rPr>
              <a:t> болей, </a:t>
            </a:r>
            <a:r>
              <a:rPr lang="ru-RU" sz="2000" dirty="0" err="1">
                <a:latin typeface="Cambria" panose="02040503050406030204" pitchFamily="18" charset="0"/>
              </a:rPr>
              <a:t>придушення</a:t>
            </a:r>
            <a:r>
              <a:rPr lang="ru-RU" sz="2000" dirty="0">
                <a:latin typeface="Cambria" panose="02040503050406030204" pitchFamily="18" charset="0"/>
              </a:rPr>
              <a:t> кашлю і при </a:t>
            </a:r>
            <a:r>
              <a:rPr lang="ru-RU" sz="2000" dirty="0" err="1">
                <a:latin typeface="Cambria" panose="02040503050406030204" pitchFamily="18" charset="0"/>
              </a:rPr>
              <a:t>діареї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відносяться</a:t>
            </a:r>
            <a:r>
              <a:rPr lang="ru-RU" sz="2000" dirty="0">
                <a:latin typeface="Cambria" panose="02040503050406030204" pitchFamily="18" charset="0"/>
              </a:rPr>
              <a:t> до </a:t>
            </a:r>
            <a:r>
              <a:rPr lang="ru-RU" sz="2000" dirty="0" err="1">
                <a:latin typeface="Cambria" panose="02040503050406030204" pitchFamily="18" charset="0"/>
              </a:rPr>
              <a:t>наркотичних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анальгетиків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6086" y="323606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Cambria" panose="02040503050406030204" pitchFamily="18" charset="0"/>
              </a:rPr>
              <a:t>сполуки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які</a:t>
            </a:r>
            <a:r>
              <a:rPr lang="ru-RU" sz="2000" dirty="0">
                <a:latin typeface="Cambria" panose="02040503050406030204" pitchFamily="18" charset="0"/>
              </a:rPr>
              <a:t> за </a:t>
            </a:r>
            <a:r>
              <a:rPr lang="ru-RU" sz="2000" dirty="0" err="1">
                <a:latin typeface="Cambria" panose="02040503050406030204" pitchFamily="18" charset="0"/>
              </a:rPr>
              <a:t>хімічною</a:t>
            </a:r>
            <a:r>
              <a:rPr lang="ru-RU" sz="2000" dirty="0">
                <a:latin typeface="Cambria" panose="02040503050406030204" pitchFamily="18" charset="0"/>
              </a:rPr>
              <a:t> структурою не </a:t>
            </a:r>
            <a:r>
              <a:rPr lang="ru-RU" sz="2000" dirty="0" err="1">
                <a:latin typeface="Cambria" panose="02040503050406030204" pitchFamily="18" charset="0"/>
              </a:rPr>
              <a:t>схожі</a:t>
            </a:r>
            <a:r>
              <a:rPr lang="ru-RU" sz="2000" dirty="0">
                <a:latin typeface="Cambria" panose="02040503050406030204" pitchFamily="18" charset="0"/>
              </a:rPr>
              <a:t> на </a:t>
            </a:r>
            <a:r>
              <a:rPr lang="ru-RU" sz="2000" dirty="0" err="1">
                <a:latin typeface="Cambria" panose="02040503050406030204" pitchFamily="18" charset="0"/>
              </a:rPr>
              <a:t>опіати</a:t>
            </a:r>
            <a:r>
              <a:rPr lang="ru-RU" sz="2000" dirty="0">
                <a:latin typeface="Cambria" panose="02040503050406030204" pitchFamily="18" charset="0"/>
              </a:rPr>
              <a:t>, але за </a:t>
            </a:r>
            <a:r>
              <a:rPr lang="ru-RU" sz="2000" dirty="0" err="1">
                <a:latin typeface="Cambria" panose="02040503050406030204" pitchFamily="18" charset="0"/>
              </a:rPr>
              <a:t>клінічною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дією</a:t>
            </a:r>
            <a:r>
              <a:rPr lang="ru-RU" sz="2000" dirty="0">
                <a:latin typeface="Cambria" panose="02040503050406030204" pitchFamily="18" charset="0"/>
              </a:rPr>
              <a:t> є </a:t>
            </a:r>
            <a:r>
              <a:rPr lang="ru-RU" sz="2000" dirty="0" err="1">
                <a:latin typeface="Cambria" panose="02040503050406030204" pitchFamily="18" charset="0"/>
              </a:rPr>
              <a:t>наркотичними</a:t>
            </a:r>
            <a:r>
              <a:rPr lang="ru-RU" sz="2000" dirty="0">
                <a:latin typeface="Cambria" panose="02040503050406030204" pitchFamily="18" charset="0"/>
              </a:rPr>
              <a:t> анальгетиками, тому </a:t>
            </a:r>
            <a:r>
              <a:rPr lang="ru-RU" sz="2000" dirty="0" err="1">
                <a:latin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вибірково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взаємодіють</a:t>
            </a:r>
            <a:r>
              <a:rPr lang="ru-RU" sz="2000" dirty="0">
                <a:latin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</a:rPr>
              <a:t>опіоїдними</a:t>
            </a:r>
            <a:r>
              <a:rPr lang="ru-RU" sz="2000" dirty="0">
                <a:latin typeface="Cambria" panose="02040503050406030204" pitchFamily="18" charset="0"/>
              </a:rPr>
              <a:t> рецепторами</a:t>
            </a: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1907177" y="239886"/>
            <a:ext cx="6487882" cy="937879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897069" y="95771"/>
            <a:ext cx="844557" cy="1075256"/>
            <a:chOff x="1802540" y="961"/>
            <a:chExt cx="1271101" cy="1461036"/>
          </a:xfrm>
          <a:solidFill>
            <a:srgbClr val="F5C5E0"/>
          </a:solidFill>
          <a:scene3d>
            <a:camera prst="orthographicFront"/>
            <a:lightRig rig="flat" dir="t"/>
          </a:scene3d>
        </p:grpSpPr>
        <p:sp>
          <p:nvSpPr>
            <p:cNvPr id="20" name="Шестиугольник 19"/>
            <p:cNvSpPr/>
            <p:nvPr/>
          </p:nvSpPr>
          <p:spPr>
            <a:xfrm rot="5400000">
              <a:off x="1707573" y="95928"/>
              <a:ext cx="1461036" cy="127110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291073"/>
                <a:satOff val="-16786"/>
                <a:lumOff val="1726"/>
                <a:alphaOff val="0"/>
              </a:schemeClr>
            </a:fillRef>
            <a:effectRef idx="1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Шестиугольник 4"/>
            <p:cNvSpPr txBox="1"/>
            <p:nvPr/>
          </p:nvSpPr>
          <p:spPr>
            <a:xfrm>
              <a:off x="2000620" y="228639"/>
              <a:ext cx="874941" cy="10056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400" dirty="0">
                  <a:solidFill>
                    <a:schemeClr val="tx1"/>
                  </a:solidFill>
                  <a:latin typeface="Cambria" panose="02040503050406030204" pitchFamily="18" charset="0"/>
                </a:rPr>
                <a:t>1</a:t>
              </a:r>
              <a:endParaRPr lang="ru-RU" sz="54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305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8492" y="2571614"/>
            <a:ext cx="4722222" cy="41289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447" y="179705"/>
            <a:ext cx="3886200" cy="4351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2292" y="179705"/>
            <a:ext cx="3886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latin typeface="Georgia" panose="02040502050405020303" pitchFamily="18" charset="0"/>
              </a:rPr>
              <a:t>Рослинні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джерела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опіатів</a:t>
            </a:r>
            <a:r>
              <a:rPr lang="ru-RU" sz="2400" dirty="0" smtClean="0">
                <a:latin typeface="Georgia" panose="02040502050405020303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Мак </a:t>
            </a:r>
            <a:r>
              <a:rPr lang="ru-RU" sz="2000" dirty="0" err="1">
                <a:latin typeface="Georgia" panose="02040502050405020303" pitchFamily="18" charset="0"/>
              </a:rPr>
              <a:t>снодійний</a:t>
            </a:r>
            <a:r>
              <a:rPr lang="ru-RU" sz="2000" dirty="0">
                <a:latin typeface="Georgia" panose="02040502050405020303" pitchFamily="18" charset="0"/>
              </a:rPr>
              <a:t> – </a:t>
            </a:r>
            <a:r>
              <a:rPr lang="en-US" sz="2000" dirty="0">
                <a:latin typeface="Georgia" panose="02040502050405020303" pitchFamily="18" charset="0"/>
              </a:rPr>
              <a:t>Papaver </a:t>
            </a:r>
            <a:r>
              <a:rPr lang="en-US" sz="2000" dirty="0" err="1">
                <a:latin typeface="Georgia" panose="02040502050405020303" pitchFamily="18" charset="0"/>
              </a:rPr>
              <a:t>Somniferum</a:t>
            </a:r>
            <a:r>
              <a:rPr lang="en-US" sz="2000" dirty="0">
                <a:latin typeface="Georgia" panose="02040502050405020303" pitchFamily="18" charset="0"/>
              </a:rPr>
              <a:t> (papa – </a:t>
            </a:r>
            <a:r>
              <a:rPr lang="ru-RU" sz="2000" dirty="0" err="1">
                <a:latin typeface="Georgia" panose="02040502050405020303" pitchFamily="18" charset="0"/>
              </a:rPr>
              <a:t>дитяча</a:t>
            </a:r>
            <a:r>
              <a:rPr lang="ru-RU" sz="2000" dirty="0">
                <a:latin typeface="Georgia" panose="02040502050405020303" pitchFamily="18" charset="0"/>
              </a:rPr>
              <a:t> кашка; </a:t>
            </a:r>
            <a:r>
              <a:rPr lang="en-US" sz="2000" dirty="0" err="1">
                <a:latin typeface="Georgia" panose="02040502050405020303" pitchFamily="18" charset="0"/>
              </a:rPr>
              <a:t>somniferum</a:t>
            </a:r>
            <a:r>
              <a:rPr lang="en-US" sz="2000" dirty="0">
                <a:latin typeface="Georgia" panose="02040502050405020303" pitchFamily="18" charset="0"/>
              </a:rPr>
              <a:t> – </a:t>
            </a:r>
            <a:r>
              <a:rPr lang="ru-RU" sz="2000" dirty="0" err="1">
                <a:latin typeface="Georgia" panose="02040502050405020303" pitchFamily="18" charset="0"/>
              </a:rPr>
              <a:t>снодійний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від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somnus</a:t>
            </a:r>
            <a:r>
              <a:rPr lang="en-US" sz="2000" dirty="0">
                <a:latin typeface="Georgia" panose="02040502050405020303" pitchFamily="18" charset="0"/>
              </a:rPr>
              <a:t> – </a:t>
            </a:r>
            <a:r>
              <a:rPr lang="ru-RU" sz="2000" dirty="0">
                <a:latin typeface="Georgia" panose="02040502050405020303" pitchFamily="18" charset="0"/>
              </a:rPr>
              <a:t>сон і </a:t>
            </a:r>
            <a:r>
              <a:rPr lang="en-US" sz="2000" dirty="0" err="1">
                <a:latin typeface="Georgia" panose="02040502050405020303" pitchFamily="18" charset="0"/>
              </a:rPr>
              <a:t>ferre</a:t>
            </a:r>
            <a:r>
              <a:rPr lang="en-US" sz="2000" dirty="0">
                <a:latin typeface="Georgia" panose="02040502050405020303" pitchFamily="18" charset="0"/>
              </a:rPr>
              <a:t> – </a:t>
            </a:r>
            <a:r>
              <a:rPr lang="ru-RU" sz="2000" dirty="0">
                <a:latin typeface="Georgia" panose="02040502050405020303" pitchFamily="18" charset="0"/>
              </a:rPr>
              <a:t>нести); 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Мак </a:t>
            </a:r>
            <a:r>
              <a:rPr lang="ru-RU" sz="2000" dirty="0" err="1">
                <a:latin typeface="Georgia" panose="02040502050405020303" pitchFamily="18" charset="0"/>
              </a:rPr>
              <a:t>щетинконосний</a:t>
            </a:r>
            <a:r>
              <a:rPr lang="ru-RU" sz="2000" dirty="0">
                <a:latin typeface="Georgia" panose="02040502050405020303" pitchFamily="18" charset="0"/>
              </a:rPr>
              <a:t> – </a:t>
            </a:r>
            <a:r>
              <a:rPr lang="en-US" sz="2000" dirty="0">
                <a:latin typeface="Georgia" panose="02040502050405020303" pitchFamily="18" charset="0"/>
              </a:rPr>
              <a:t>Papaver </a:t>
            </a:r>
            <a:r>
              <a:rPr lang="en-US" sz="2000" dirty="0" err="1">
                <a:latin typeface="Georgia" panose="02040502050405020303" pitchFamily="18" charset="0"/>
              </a:rPr>
              <a:t>setigerum</a:t>
            </a:r>
            <a:r>
              <a:rPr lang="en-US" sz="2000" dirty="0">
                <a:latin typeface="Georgia" panose="02040502050405020303" pitchFamily="18" charset="0"/>
              </a:rPr>
              <a:t>; </a:t>
            </a:r>
            <a:endParaRPr lang="uk-UA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Мак </a:t>
            </a:r>
            <a:r>
              <a:rPr lang="ru-RU" sz="2000" dirty="0" err="1">
                <a:latin typeface="Georgia" panose="02040502050405020303" pitchFamily="18" charset="0"/>
              </a:rPr>
              <a:t>прицвітниковий</a:t>
            </a:r>
            <a:r>
              <a:rPr lang="ru-RU" sz="2000" dirty="0">
                <a:latin typeface="Georgia" panose="02040502050405020303" pitchFamily="18" charset="0"/>
              </a:rPr>
              <a:t> – </a:t>
            </a:r>
            <a:r>
              <a:rPr lang="en-US" sz="2000" dirty="0">
                <a:latin typeface="Georgia" panose="02040502050405020303" pitchFamily="18" charset="0"/>
              </a:rPr>
              <a:t>Papaver </a:t>
            </a:r>
            <a:r>
              <a:rPr lang="en-US" sz="2000" dirty="0" err="1">
                <a:latin typeface="Georgia" panose="02040502050405020303" pitchFamily="18" charset="0"/>
              </a:rPr>
              <a:t>bracteatum</a:t>
            </a:r>
            <a:r>
              <a:rPr lang="en-US" sz="2000" dirty="0">
                <a:latin typeface="Georgia" panose="02040502050405020303" pitchFamily="18" charset="0"/>
              </a:rPr>
              <a:t>; </a:t>
            </a:r>
            <a:endParaRPr lang="uk-UA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Мак </a:t>
            </a:r>
            <a:r>
              <a:rPr lang="ru-RU" sz="2000" dirty="0" err="1">
                <a:latin typeface="Georgia" panose="02040502050405020303" pitchFamily="18" charset="0"/>
              </a:rPr>
              <a:t>східний</a:t>
            </a:r>
            <a:r>
              <a:rPr lang="ru-RU" sz="2000" dirty="0">
                <a:latin typeface="Georgia" panose="02040502050405020303" pitchFamily="18" charset="0"/>
              </a:rPr>
              <a:t> – </a:t>
            </a:r>
            <a:r>
              <a:rPr lang="en-US" sz="2000" dirty="0">
                <a:latin typeface="Georgia" panose="02040502050405020303" pitchFamily="18" charset="0"/>
              </a:rPr>
              <a:t>Papaver oriental. 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02182" y="2571615"/>
            <a:ext cx="465037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latin typeface="Georgia" panose="02040502050405020303" pitchFamily="18" charset="0"/>
              </a:rPr>
              <a:t>Наркотичні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засоби</a:t>
            </a:r>
            <a:r>
              <a:rPr lang="ru-RU" sz="2400" dirty="0">
                <a:latin typeface="Georgia" panose="02040502050405020303" pitchFamily="18" charset="0"/>
              </a:rPr>
              <a:t> маку </a:t>
            </a:r>
            <a:r>
              <a:rPr lang="ru-RU" sz="2400" dirty="0" err="1">
                <a:latin typeface="Georgia" panose="02040502050405020303" pitchFamily="18" charset="0"/>
              </a:rPr>
              <a:t>снодійного</a:t>
            </a:r>
            <a:r>
              <a:rPr lang="ru-RU" sz="2400" dirty="0">
                <a:latin typeface="Georgia" panose="02040502050405020303" pitchFamily="18" charset="0"/>
              </a:rPr>
              <a:t>: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err="1">
                <a:latin typeface="Georgia" panose="02040502050405020303" pitchFamily="18" charset="0"/>
              </a:rPr>
              <a:t>Молочний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сік</a:t>
            </a:r>
            <a:r>
              <a:rPr lang="ru-RU" sz="2000" dirty="0">
                <a:latin typeface="Georgia" panose="02040502050405020303" pitchFamily="18" charset="0"/>
              </a:rPr>
              <a:t> з </a:t>
            </a:r>
            <a:r>
              <a:rPr lang="ru-RU" sz="2000" dirty="0" err="1">
                <a:latin typeface="Georgia" panose="02040502050405020303" pitchFamily="18" charset="0"/>
              </a:rPr>
              <a:t>різних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видів</a:t>
            </a:r>
            <a:r>
              <a:rPr lang="ru-RU" sz="2000" dirty="0">
                <a:latin typeface="Georgia" panose="02040502050405020303" pitchFamily="18" charset="0"/>
              </a:rPr>
              <a:t> маку, </a:t>
            </a:r>
            <a:r>
              <a:rPr lang="ru-RU" sz="2000" dirty="0" err="1">
                <a:latin typeface="Georgia" panose="02040502050405020303" pitchFamily="18" charset="0"/>
              </a:rPr>
              <a:t>який</a:t>
            </a:r>
            <a:r>
              <a:rPr lang="ru-RU" sz="2000" dirty="0">
                <a:latin typeface="Georgia" panose="02040502050405020303" pitchFamily="18" charset="0"/>
              </a:rPr>
              <a:t> не є </a:t>
            </a:r>
            <a:r>
              <a:rPr lang="ru-RU" sz="2000" dirty="0" err="1">
                <a:latin typeface="Georgia" panose="02040502050405020303" pitchFamily="18" charset="0"/>
              </a:rPr>
              <a:t>опійним</a:t>
            </a:r>
            <a:r>
              <a:rPr lang="ru-RU" sz="2000" dirty="0">
                <a:latin typeface="Georgia" panose="02040502050405020303" pitchFamily="18" charset="0"/>
              </a:rPr>
              <a:t>, але </a:t>
            </a:r>
            <a:r>
              <a:rPr lang="ru-RU" sz="2000" dirty="0" err="1">
                <a:latin typeface="Georgia" panose="02040502050405020303" pitchFamily="18" charset="0"/>
              </a:rPr>
              <a:t>містить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алкалоїди</a:t>
            </a:r>
            <a:r>
              <a:rPr lang="ru-RU" sz="2000" dirty="0">
                <a:latin typeface="Georgia" panose="02040502050405020303" pitchFamily="18" charset="0"/>
              </a:rPr>
              <a:t> маку, внесено до </a:t>
            </a:r>
            <a:r>
              <a:rPr lang="ru-RU" sz="2000" dirty="0" err="1">
                <a:latin typeface="Georgia" panose="02040502050405020303" pitchFamily="18" charset="0"/>
              </a:rPr>
              <a:t>списків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наркотичних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засобів</a:t>
            </a:r>
            <a:r>
              <a:rPr lang="ru-RU" sz="2000" dirty="0">
                <a:latin typeface="Georgia" panose="02040502050405020303" pitchFamily="18" charset="0"/>
              </a:rPr>
              <a:t> і </a:t>
            </a:r>
            <a:r>
              <a:rPr lang="ru-RU" sz="2000" dirty="0" err="1">
                <a:latin typeface="Georgia" panose="02040502050405020303" pitchFamily="18" charset="0"/>
              </a:rPr>
              <a:t>психотропних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речовин</a:t>
            </a:r>
            <a:r>
              <a:rPr lang="ru-RU" sz="2000" dirty="0">
                <a:latin typeface="Georgia" panose="02040502050405020303" pitchFamily="18" charset="0"/>
              </a:rPr>
              <a:t>; 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Georgia" panose="02040502050405020303" pitchFamily="18" charset="0"/>
              </a:rPr>
              <a:t>Опій</a:t>
            </a:r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(у тому </a:t>
            </a:r>
            <a:r>
              <a:rPr lang="ru-RU" sz="2000" dirty="0" err="1">
                <a:latin typeface="Georgia" panose="02040502050405020303" pitchFamily="18" charset="0"/>
              </a:rPr>
              <a:t>числі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медичний</a:t>
            </a:r>
            <a:r>
              <a:rPr lang="ru-RU" sz="2000" dirty="0">
                <a:latin typeface="Georgia" panose="02040502050405020303" pitchFamily="18" charset="0"/>
              </a:rPr>
              <a:t>); 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Макова </a:t>
            </a:r>
            <a:r>
              <a:rPr lang="ru-RU" sz="2000" dirty="0">
                <a:latin typeface="Georgia" panose="02040502050405020303" pitchFamily="18" charset="0"/>
              </a:rPr>
              <a:t>соломка; 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Екстракт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макової</a:t>
            </a:r>
            <a:r>
              <a:rPr lang="ru-RU" sz="2000" dirty="0">
                <a:latin typeface="Georgia" panose="02040502050405020303" pitchFamily="18" charset="0"/>
              </a:rPr>
              <a:t> соломки; </a:t>
            </a:r>
            <a:r>
              <a:rPr lang="ru-RU" sz="2000" dirty="0" err="1" smtClean="0">
                <a:latin typeface="Georgia" panose="02040502050405020303" pitchFamily="18" charset="0"/>
              </a:rPr>
              <a:t>Морфін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кодеїн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тебаїн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норморфін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норкодеїн</a:t>
            </a:r>
            <a:r>
              <a:rPr lang="ru-RU" sz="2000" dirty="0">
                <a:latin typeface="Georgia" panose="02040502050405020303" pitchFamily="18" charset="0"/>
              </a:rPr>
              <a:t> та </a:t>
            </a:r>
            <a:r>
              <a:rPr lang="ru-RU" sz="2000" dirty="0" err="1">
                <a:latin typeface="Georgia" panose="02040502050405020303" pitchFamily="18" charset="0"/>
              </a:rPr>
              <a:t>ін</a:t>
            </a:r>
            <a:r>
              <a:rPr lang="ru-RU" sz="2000" dirty="0">
                <a:latin typeface="Georgia" panose="02040502050405020303" pitchFamily="18" charset="0"/>
              </a:rPr>
              <a:t>.; </a:t>
            </a:r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Ацетильований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опій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30631" y="0"/>
            <a:ext cx="4029890" cy="4402182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4397564" y="2409030"/>
            <a:ext cx="4485179" cy="4161586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64" y="95786"/>
            <a:ext cx="2005830" cy="2234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39" y="341539"/>
            <a:ext cx="2619375" cy="1743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0" y="4581887"/>
            <a:ext cx="3573506" cy="211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8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8880" y="266258"/>
            <a:ext cx="5162229" cy="805219"/>
          </a:xfrm>
          <a:prstGeom prst="rect">
            <a:avLst/>
          </a:prstGeom>
          <a:solidFill>
            <a:srgbClr val="F5C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7895" y="1337733"/>
            <a:ext cx="5637774" cy="4840998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>
                <a:latin typeface="Georgia" panose="02040502050405020303" pitchFamily="18" charset="0"/>
              </a:rPr>
              <a:t>Морфін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83185"/>
            <a:ext cx="5337328" cy="47112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err="1">
                <a:latin typeface="Georgia" panose="02040502050405020303" pitchFamily="18" charset="0"/>
              </a:rPr>
              <a:t>Використання</a:t>
            </a:r>
            <a:r>
              <a:rPr lang="ru-RU" sz="3200" dirty="0">
                <a:latin typeface="Georgia" panose="02040502050405020303" pitchFamily="18" charset="0"/>
              </a:rPr>
              <a:t> в </a:t>
            </a:r>
            <a:r>
              <a:rPr lang="ru-RU" sz="3200" dirty="0" err="1" smtClean="0">
                <a:latin typeface="Georgia" panose="02040502050405020303" pitchFamily="18" charset="0"/>
              </a:rPr>
              <a:t>медицині</a:t>
            </a:r>
            <a:r>
              <a:rPr lang="ru-RU" sz="3200" dirty="0" smtClean="0">
                <a:latin typeface="Georgia" panose="02040502050405020303" pitchFamily="18" charset="0"/>
              </a:rPr>
              <a:t>:</a:t>
            </a:r>
            <a:endParaRPr lang="ru-RU" sz="3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err="1" smtClean="0"/>
              <a:t>Застосовують</a:t>
            </a:r>
            <a:r>
              <a:rPr lang="ru-RU" dirty="0"/>
              <a:t> </a:t>
            </a:r>
            <a:r>
              <a:rPr lang="ru-RU" dirty="0" smtClean="0"/>
              <a:t>як </a:t>
            </a:r>
            <a:r>
              <a:rPr lang="ru-RU" dirty="0" err="1"/>
              <a:t>болезаспокійливий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при травмах і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сильними</a:t>
            </a:r>
            <a:r>
              <a:rPr lang="ru-RU" dirty="0"/>
              <a:t> </a:t>
            </a:r>
            <a:r>
              <a:rPr lang="ru-RU" dirty="0" err="1"/>
              <a:t>больовими</a:t>
            </a:r>
            <a:r>
              <a:rPr lang="ru-RU" dirty="0"/>
              <a:t> </a:t>
            </a:r>
            <a:r>
              <a:rPr lang="ru-RU" dirty="0" err="1"/>
              <a:t>відчуттями</a:t>
            </a:r>
            <a:r>
              <a:rPr lang="ru-RU" dirty="0"/>
              <a:t> (</a:t>
            </a:r>
            <a:r>
              <a:rPr lang="ru-RU" dirty="0" err="1"/>
              <a:t>злоякісні</a:t>
            </a:r>
            <a:r>
              <a:rPr lang="ru-RU" dirty="0"/>
              <a:t> </a:t>
            </a:r>
            <a:r>
              <a:rPr lang="ru-RU" dirty="0" err="1"/>
              <a:t>новоутворення</a:t>
            </a:r>
            <a:r>
              <a:rPr lang="ru-RU" dirty="0"/>
              <a:t>, </a:t>
            </a:r>
            <a:r>
              <a:rPr lang="ru-RU" dirty="0" err="1"/>
              <a:t>інфаркт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 При </a:t>
            </a:r>
            <a:r>
              <a:rPr lang="ru-RU" dirty="0" err="1"/>
              <a:t>підготовці</a:t>
            </a:r>
            <a:r>
              <a:rPr lang="ru-RU" dirty="0"/>
              <a:t> до </a:t>
            </a:r>
            <a:r>
              <a:rPr lang="ru-RU" dirty="0" err="1"/>
              <a:t>операції</a:t>
            </a:r>
            <a:r>
              <a:rPr lang="ru-RU" dirty="0"/>
              <a:t> та в </a:t>
            </a:r>
            <a:r>
              <a:rPr lang="ru-RU" dirty="0" err="1"/>
              <a:t>післяопераційному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, при </a:t>
            </a:r>
            <a:r>
              <a:rPr lang="ru-RU" dirty="0" err="1"/>
              <a:t>безсонні</a:t>
            </a:r>
            <a:r>
              <a:rPr lang="ru-RU" dirty="0"/>
              <a:t>, яке </a:t>
            </a:r>
            <a:r>
              <a:rPr lang="ru-RU" dirty="0" err="1"/>
              <a:t>викликано</a:t>
            </a:r>
            <a:r>
              <a:rPr lang="ru-RU" dirty="0"/>
              <a:t> </a:t>
            </a:r>
            <a:r>
              <a:rPr lang="ru-RU" dirty="0" err="1"/>
              <a:t>сильними</a:t>
            </a:r>
            <a:r>
              <a:rPr lang="ru-RU" dirty="0"/>
              <a:t> болями, </a:t>
            </a:r>
            <a:r>
              <a:rPr lang="ru-RU" dirty="0" err="1"/>
              <a:t>іноді</a:t>
            </a:r>
            <a:r>
              <a:rPr lang="ru-RU" dirty="0"/>
              <a:t> при сильному </a:t>
            </a:r>
            <a:r>
              <a:rPr lang="ru-RU" dirty="0" err="1"/>
              <a:t>кашлі</a:t>
            </a:r>
            <a:r>
              <a:rPr lang="ru-RU" dirty="0"/>
              <a:t>, </a:t>
            </a:r>
            <a:r>
              <a:rPr lang="ru-RU" dirty="0" err="1"/>
              <a:t>сильній</a:t>
            </a:r>
            <a:r>
              <a:rPr lang="ru-RU" dirty="0"/>
              <a:t> </a:t>
            </a:r>
            <a:r>
              <a:rPr lang="ru-RU" dirty="0" err="1"/>
              <a:t>задишці</a:t>
            </a:r>
            <a:r>
              <a:rPr lang="ru-RU" dirty="0"/>
              <a:t>, </a:t>
            </a:r>
            <a:r>
              <a:rPr lang="ru-RU" dirty="0" err="1"/>
              <a:t>обумовленій</a:t>
            </a:r>
            <a:r>
              <a:rPr lang="ru-RU" dirty="0"/>
              <a:t> </a:t>
            </a:r>
            <a:r>
              <a:rPr lang="ru-RU" dirty="0" err="1"/>
              <a:t>гострою</a:t>
            </a:r>
            <a:r>
              <a:rPr lang="ru-RU" dirty="0"/>
              <a:t> </a:t>
            </a:r>
            <a:r>
              <a:rPr lang="ru-RU" dirty="0" err="1"/>
              <a:t>серцевою</a:t>
            </a:r>
            <a:r>
              <a:rPr lang="ru-RU" dirty="0"/>
              <a:t> </a:t>
            </a:r>
            <a:r>
              <a:rPr lang="ru-RU" dirty="0" err="1"/>
              <a:t>недостатністю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12741" y="1222044"/>
            <a:ext cx="5239419" cy="4786869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314526" y="189213"/>
            <a:ext cx="5170491" cy="843620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71" y="1337733"/>
            <a:ext cx="2276475" cy="2009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24" y="4311313"/>
            <a:ext cx="2741047" cy="19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8880" y="266258"/>
            <a:ext cx="5162229" cy="805219"/>
          </a:xfrm>
          <a:prstGeom prst="rect">
            <a:avLst/>
          </a:prstGeom>
          <a:solidFill>
            <a:srgbClr val="F5C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7895" y="1337733"/>
            <a:ext cx="5912093" cy="4436049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>
                <a:latin typeface="Georgia" panose="02040502050405020303" pitchFamily="18" charset="0"/>
              </a:rPr>
              <a:t>Кокаїн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135" y="1505294"/>
            <a:ext cx="5727854" cy="47112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err="1">
                <a:latin typeface="Georgia" panose="02040502050405020303" pitchFamily="18" charset="0"/>
              </a:rPr>
              <a:t>Використання</a:t>
            </a:r>
            <a:r>
              <a:rPr lang="ru-RU" sz="3200" dirty="0">
                <a:latin typeface="Georgia" panose="02040502050405020303" pitchFamily="18" charset="0"/>
              </a:rPr>
              <a:t> в </a:t>
            </a:r>
            <a:r>
              <a:rPr lang="ru-RU" sz="3200" dirty="0" err="1" smtClean="0">
                <a:latin typeface="Georgia" panose="02040502050405020303" pitchFamily="18" charset="0"/>
              </a:rPr>
              <a:t>медицині</a:t>
            </a:r>
            <a:r>
              <a:rPr lang="ru-RU" sz="3200" dirty="0" smtClean="0">
                <a:latin typeface="Georgia" panose="02040502050405020303" pitchFamily="18" charset="0"/>
              </a:rPr>
              <a:t>:</a:t>
            </a:r>
            <a:endParaRPr lang="ru-RU" sz="3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600" dirty="0">
                <a:solidFill>
                  <a:srgbClr val="202122"/>
                </a:solidFill>
                <a:latin typeface="Arial" panose="020B0604020202020204" pitchFamily="34" charset="0"/>
              </a:rPr>
              <a:t>Изначально широко применялся в медицинских целях, но к началу XX века был почти полностью вытеснен из медицинской практики более совершенными </a:t>
            </a:r>
            <a:r>
              <a:rPr lang="ru-RU" sz="2600" dirty="0" smtClean="0">
                <a:solidFill>
                  <a:srgbClr val="202122"/>
                </a:solidFill>
                <a:latin typeface="Arial" panose="020B0604020202020204" pitchFamily="34" charset="0"/>
              </a:rPr>
              <a:t>препаратами.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202122"/>
                </a:solidFill>
                <a:latin typeface="Arial" panose="020B0604020202020204" pitchFamily="34" charset="0"/>
              </a:rPr>
              <a:t> Обладает местным анестезирующим действием и мощным </a:t>
            </a:r>
            <a:r>
              <a:rPr lang="ru-RU" sz="2600" dirty="0" smtClean="0">
                <a:solidFill>
                  <a:srgbClr val="202122"/>
                </a:solidFill>
                <a:latin typeface="Arial" panose="020B0604020202020204" pitchFamily="34" charset="0"/>
              </a:rPr>
              <a:t>стимулирующим воздействием </a:t>
            </a:r>
            <a:r>
              <a:rPr lang="ru-RU" sz="2600" dirty="0">
                <a:solidFill>
                  <a:srgbClr val="202122"/>
                </a:solidFill>
                <a:latin typeface="Arial" panose="020B0604020202020204" pitchFamily="34" charset="0"/>
              </a:rPr>
              <a:t>на центральную </a:t>
            </a:r>
            <a:r>
              <a:rPr lang="ru-RU" sz="2600" dirty="0" smtClean="0">
                <a:solidFill>
                  <a:srgbClr val="202122"/>
                </a:solidFill>
                <a:latin typeface="Arial" panose="020B0604020202020204" pitchFamily="34" charset="0"/>
              </a:rPr>
              <a:t>нервную систему человека</a:t>
            </a:r>
            <a:r>
              <a:rPr lang="ru-RU" sz="26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2600" dirty="0" smtClean="0">
                <a:solidFill>
                  <a:srgbClr val="202122"/>
                </a:solidFill>
                <a:latin typeface="Arial" panose="020B0604020202020204" pitchFamily="34" charset="0"/>
              </a:rPr>
              <a:t>вызывая чувство</a:t>
            </a:r>
            <a:r>
              <a:rPr lang="ru-RU" sz="2600" dirty="0">
                <a:solidFill>
                  <a:srgbClr val="202122"/>
                </a:solidFill>
                <a:latin typeface="Arial" panose="020B0604020202020204" pitchFamily="34" charset="0"/>
              </a:rPr>
              <a:t> эйфории</a:t>
            </a:r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12742" y="1222041"/>
            <a:ext cx="5722744" cy="4394988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314526" y="189213"/>
            <a:ext cx="5170491" cy="843620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049310" y="88944"/>
            <a:ext cx="844557" cy="1075256"/>
            <a:chOff x="1802542" y="961"/>
            <a:chExt cx="1271102" cy="1461036"/>
          </a:xfrm>
          <a:solidFill>
            <a:srgbClr val="F5C5E0"/>
          </a:solidFill>
          <a:scene3d>
            <a:camera prst="orthographicFront"/>
            <a:lightRig rig="flat" dir="t"/>
          </a:scene3d>
        </p:grpSpPr>
        <p:sp>
          <p:nvSpPr>
            <p:cNvPr id="11" name="Шестиугольник 10"/>
            <p:cNvSpPr/>
            <p:nvPr/>
          </p:nvSpPr>
          <p:spPr>
            <a:xfrm rot="5400000">
              <a:off x="1707575" y="95928"/>
              <a:ext cx="1461036" cy="127110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291073"/>
                <a:satOff val="-16786"/>
                <a:lumOff val="1726"/>
                <a:alphaOff val="0"/>
              </a:schemeClr>
            </a:fillRef>
            <a:effectRef idx="1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Шестиугольник 4"/>
            <p:cNvSpPr txBox="1"/>
            <p:nvPr/>
          </p:nvSpPr>
          <p:spPr>
            <a:xfrm>
              <a:off x="2000620" y="228640"/>
              <a:ext cx="874942" cy="10056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2</a:t>
              </a:r>
              <a:endParaRPr lang="ru-RU" sz="54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8" y="1272417"/>
            <a:ext cx="2314575" cy="1981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81" y="3022947"/>
            <a:ext cx="2518470" cy="167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8880" y="266258"/>
            <a:ext cx="5162229" cy="805219"/>
          </a:xfrm>
          <a:prstGeom prst="rect">
            <a:avLst/>
          </a:prstGeom>
          <a:solidFill>
            <a:srgbClr val="F5C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1163" y="1147205"/>
            <a:ext cx="5912093" cy="3816682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421" y="234160"/>
            <a:ext cx="7886700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spc="-2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Галюциногени:</a:t>
            </a:r>
            <a:r>
              <a:rPr lang="ru-RU" sz="4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402" y="1415137"/>
            <a:ext cx="5727854" cy="4711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latin typeface="Cambria" panose="02040503050406030204" pitchFamily="18" charset="0"/>
              </a:rPr>
              <a:t>Р</a:t>
            </a:r>
            <a:r>
              <a:rPr lang="ru-RU" sz="2400" dirty="0" err="1" smtClean="0">
                <a:latin typeface="Cambria" panose="02040503050406030204" pitchFamily="18" charset="0"/>
              </a:rPr>
              <a:t>ечовини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хімічного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або</a:t>
            </a:r>
            <a:r>
              <a:rPr lang="ru-RU" sz="2400" dirty="0">
                <a:latin typeface="Cambria" panose="02040503050406030204" pitchFamily="18" charset="0"/>
              </a:rPr>
              <a:t> природного </a:t>
            </a:r>
            <a:r>
              <a:rPr lang="ru-RU" sz="2400" dirty="0" err="1">
                <a:latin typeface="Cambria" panose="02040503050406030204" pitchFamily="18" charset="0"/>
              </a:rPr>
              <a:t>походження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вживання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яких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викликає</a:t>
            </a:r>
            <a:r>
              <a:rPr lang="ru-RU" sz="2400" dirty="0">
                <a:latin typeface="Cambria" panose="02040503050406030204" pitchFamily="18" charset="0"/>
              </a:rPr>
              <a:t> у </a:t>
            </a:r>
            <a:r>
              <a:rPr lang="ru-RU" sz="2400" dirty="0" err="1">
                <a:latin typeface="Cambria" panose="02040503050406030204" pitchFamily="18" charset="0"/>
              </a:rPr>
              <a:t>людини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зорові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або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слухові</a:t>
            </a:r>
            <a:r>
              <a:rPr lang="ru-RU" sz="2400" dirty="0">
                <a:latin typeface="Cambria" panose="02040503050406030204" pitchFamily="18" charset="0"/>
              </a:rPr>
              <a:t> </a:t>
            </a:r>
            <a:r>
              <a:rPr lang="ru-RU" sz="2400" dirty="0" err="1">
                <a:latin typeface="Cambria" panose="02040503050406030204" pitchFamily="18" charset="0"/>
                <a:hlinkClick r:id="rId2" tooltip="Галюцинації"/>
              </a:rPr>
              <a:t>галюцинації</a:t>
            </a:r>
            <a:r>
              <a:rPr lang="ru-RU" sz="2400" dirty="0">
                <a:latin typeface="Cambria" panose="02040503050406030204" pitchFamily="18" charset="0"/>
              </a:rPr>
              <a:t>. Часто </a:t>
            </a:r>
            <a:r>
              <a:rPr lang="ru-RU" sz="2400" dirty="0" err="1">
                <a:latin typeface="Cambria" panose="02040503050406030204" pitchFamily="18" charset="0"/>
              </a:rPr>
              <a:t>такі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стани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супроводжуються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змінами</a:t>
            </a:r>
            <a:r>
              <a:rPr lang="ru-RU" sz="2400" dirty="0">
                <a:latin typeface="Cambria" panose="02040503050406030204" pitchFamily="18" charset="0"/>
              </a:rPr>
              <a:t> настрою — </a:t>
            </a:r>
            <a:r>
              <a:rPr lang="ru-RU" sz="2400" dirty="0" err="1">
                <a:latin typeface="Cambria" panose="02040503050406030204" pitchFamily="18" charset="0"/>
              </a:rPr>
              <a:t>від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депресії</a:t>
            </a:r>
            <a:r>
              <a:rPr lang="ru-RU" sz="2400" dirty="0">
                <a:latin typeface="Cambria" panose="02040503050406030204" pitchFamily="18" charset="0"/>
              </a:rPr>
              <a:t> до </a:t>
            </a:r>
            <a:r>
              <a:rPr lang="ru-RU" sz="2400" dirty="0" err="1">
                <a:latin typeface="Cambria" panose="02040503050406030204" pitchFamily="18" charset="0"/>
              </a:rPr>
              <a:t>невиправданої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агресивності</a:t>
            </a:r>
            <a:r>
              <a:rPr lang="ru-RU" sz="2400" dirty="0">
                <a:latin typeface="Cambria" panose="02040503050406030204" pitchFamily="18" charset="0"/>
              </a:rPr>
              <a:t>. </a:t>
            </a:r>
            <a:r>
              <a:rPr lang="ru-RU" sz="2400" dirty="0" err="1">
                <a:latin typeface="Cambria" panose="02040503050406030204" pitchFamily="18" charset="0"/>
              </a:rPr>
              <a:t>Викликають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більше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психологічну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залежність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ніж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фізичну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оскільки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людині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починає</a:t>
            </a:r>
            <a:r>
              <a:rPr lang="ru-RU" sz="2400" dirty="0">
                <a:latin typeface="Cambria" panose="02040503050406030204" pitchFamily="18" charset="0"/>
              </a:rPr>
              <a:t> не </a:t>
            </a:r>
            <a:r>
              <a:rPr lang="ru-RU" sz="2400" dirty="0" err="1">
                <a:latin typeface="Cambria" panose="02040503050406030204" pitchFamily="18" charset="0"/>
              </a:rPr>
              <a:t>вистачати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яскравих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відчуттів</a:t>
            </a:r>
            <a:r>
              <a:rPr lang="ru-RU" sz="2400" dirty="0">
                <a:latin typeface="Cambria" panose="02040503050406030204" pitchFamily="18" charset="0"/>
              </a:rPr>
              <a:t> у </a:t>
            </a:r>
            <a:r>
              <a:rPr lang="ru-RU" sz="2400" dirty="0" err="1">
                <a:latin typeface="Cambria" panose="02040503050406030204" pitchFamily="18" charset="0"/>
              </a:rPr>
              <a:t>буденному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житті</a:t>
            </a:r>
            <a:r>
              <a:rPr lang="ru-RU" sz="2400" dirty="0">
                <a:latin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785402" y="1222040"/>
            <a:ext cx="5628460" cy="3817574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314526" y="189213"/>
            <a:ext cx="5170491" cy="843620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049310" y="88944"/>
            <a:ext cx="844557" cy="1075256"/>
            <a:chOff x="1802542" y="961"/>
            <a:chExt cx="1271102" cy="1461036"/>
          </a:xfrm>
          <a:solidFill>
            <a:srgbClr val="F5C5E0"/>
          </a:solidFill>
          <a:scene3d>
            <a:camera prst="orthographicFront"/>
            <a:lightRig rig="flat" dir="t"/>
          </a:scene3d>
        </p:grpSpPr>
        <p:sp>
          <p:nvSpPr>
            <p:cNvPr id="11" name="Шестиугольник 10"/>
            <p:cNvSpPr/>
            <p:nvPr/>
          </p:nvSpPr>
          <p:spPr>
            <a:xfrm rot="5400000">
              <a:off x="1707575" y="95928"/>
              <a:ext cx="1461036" cy="127110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291073"/>
                <a:satOff val="-16786"/>
                <a:lumOff val="1726"/>
                <a:alphaOff val="0"/>
              </a:schemeClr>
            </a:fillRef>
            <a:effectRef idx="1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Шестиугольник 4"/>
            <p:cNvSpPr txBox="1"/>
            <p:nvPr/>
          </p:nvSpPr>
          <p:spPr>
            <a:xfrm>
              <a:off x="2000620" y="228640"/>
              <a:ext cx="874942" cy="10056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400" dirty="0">
                  <a:solidFill>
                    <a:schemeClr val="tx1"/>
                  </a:solidFill>
                  <a:latin typeface="Cambria" panose="02040503050406030204" pitchFamily="18" charset="0"/>
                </a:rPr>
                <a:t>3</a:t>
              </a:r>
              <a:endParaRPr lang="ru-RU" sz="54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19" y="1717108"/>
            <a:ext cx="2143125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07" y="4593929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90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651" y="266257"/>
            <a:ext cx="3551464" cy="805219"/>
          </a:xfrm>
          <a:prstGeom prst="rect">
            <a:avLst/>
          </a:prstGeom>
          <a:solidFill>
            <a:srgbClr val="F5C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err="1" smtClean="0">
                <a:latin typeface="Georgia" panose="02040502050405020303" pitchFamily="18" charset="0"/>
              </a:rPr>
              <a:t>Канабіс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164" y="1147205"/>
            <a:ext cx="4349660" cy="5567104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225487"/>
            <a:ext cx="4148610" cy="4711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 err="1">
                <a:latin typeface="Georgia" panose="02040502050405020303" pitchFamily="18" charset="0"/>
              </a:rPr>
              <a:t>Канабіс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який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використовують</a:t>
            </a:r>
            <a:r>
              <a:rPr lang="ru-RU" sz="2100" dirty="0">
                <a:latin typeface="Georgia" panose="02040502050405020303" pitchFamily="18" charset="0"/>
              </a:rPr>
              <a:t> у </a:t>
            </a:r>
            <a:r>
              <a:rPr lang="ru-RU" sz="2100" dirty="0" err="1">
                <a:latin typeface="Georgia" panose="02040502050405020303" pitchFamily="18" charset="0"/>
              </a:rPr>
              <a:t>медичних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цілях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допомагає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полегшити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страждання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пацієнтів</a:t>
            </a:r>
            <a:r>
              <a:rPr lang="ru-RU" sz="2100" dirty="0">
                <a:latin typeface="Georgia" panose="02040502050405020303" pitchFamily="18" charset="0"/>
              </a:rPr>
              <a:t> та </a:t>
            </a:r>
            <a:r>
              <a:rPr lang="ru-RU" sz="2100" dirty="0" err="1">
                <a:latin typeface="Georgia" panose="02040502050405020303" pitchFamily="18" charset="0"/>
              </a:rPr>
              <a:t>нормалізувати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самопочуття</a:t>
            </a:r>
            <a:r>
              <a:rPr lang="ru-RU" sz="2100" dirty="0">
                <a:latin typeface="Georgia" panose="02040502050405020303" pitchFamily="18" charset="0"/>
              </a:rPr>
              <a:t> за низки тяжких </a:t>
            </a:r>
            <a:r>
              <a:rPr lang="ru-RU" sz="2100" dirty="0" err="1">
                <a:latin typeface="Georgia" panose="02040502050405020303" pitchFamily="18" charset="0"/>
              </a:rPr>
              <a:t>захворювань</a:t>
            </a:r>
            <a:r>
              <a:rPr lang="ru-RU" sz="2100" dirty="0">
                <a:latin typeface="Georgia" panose="02040502050405020303" pitchFamily="18" charset="0"/>
              </a:rPr>
              <a:t> і </a:t>
            </a:r>
            <a:r>
              <a:rPr lang="ru-RU" sz="2100" dirty="0" err="1">
                <a:latin typeface="Georgia" panose="02040502050405020303" pitchFamily="18" charset="0"/>
              </a:rPr>
              <a:t>станів</a:t>
            </a:r>
            <a:r>
              <a:rPr lang="ru-RU" sz="2100" dirty="0" smtClean="0">
                <a:latin typeface="Georgia" panose="02040502050405020303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100" dirty="0" err="1" smtClean="0">
                <a:latin typeface="Georgia" panose="02040502050405020303" pitchFamily="18" charset="0"/>
              </a:rPr>
              <a:t>Зокрема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препарати</a:t>
            </a:r>
            <a:r>
              <a:rPr lang="ru-RU" sz="2100" dirty="0">
                <a:latin typeface="Georgia" panose="02040502050405020303" pitchFamily="18" charset="0"/>
              </a:rPr>
              <a:t> на </a:t>
            </a:r>
            <a:r>
              <a:rPr lang="ru-RU" sz="2100" dirty="0" err="1">
                <a:latin typeface="Georgia" panose="02040502050405020303" pitchFamily="18" charset="0"/>
              </a:rPr>
              <a:t>основі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медичного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канабісу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можуть</a:t>
            </a:r>
            <a:r>
              <a:rPr lang="ru-RU" sz="2100" dirty="0">
                <a:latin typeface="Georgia" panose="02040502050405020303" pitchFamily="18" charset="0"/>
              </a:rPr>
              <a:t> бути </a:t>
            </a:r>
            <a:r>
              <a:rPr lang="ru-RU" sz="2100" dirty="0" err="1">
                <a:latin typeface="Georgia" panose="02040502050405020303" pitchFamily="18" charset="0"/>
              </a:rPr>
              <a:t>ефективним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знеболювальним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засобом</a:t>
            </a:r>
            <a:r>
              <a:rPr lang="ru-RU" sz="2100" dirty="0">
                <a:latin typeface="Georgia" panose="02040502050405020303" pitchFamily="18" charset="0"/>
              </a:rPr>
              <a:t> за </a:t>
            </a:r>
            <a:r>
              <a:rPr lang="ru-RU" sz="2100" dirty="0" err="1">
                <a:latin typeface="Georgia" panose="02040502050405020303" pitchFamily="18" charset="0"/>
              </a:rPr>
              <a:t>паліативної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допомоги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Його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використання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допоможе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зменшити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вжиток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опіатів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Крім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цього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він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може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допомогти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онкохворим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пацієнтам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подолати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такі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симптоми</a:t>
            </a:r>
            <a:r>
              <a:rPr lang="ru-RU" sz="2100" dirty="0">
                <a:latin typeface="Georgia" panose="02040502050405020303" pitchFamily="18" charset="0"/>
              </a:rPr>
              <a:t>, як </a:t>
            </a:r>
            <a:r>
              <a:rPr lang="ru-RU" sz="2100" dirty="0" err="1">
                <a:latin typeface="Georgia" panose="02040502050405020303" pitchFamily="18" charset="0"/>
              </a:rPr>
              <a:t>відсутність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апетиту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нудота</a:t>
            </a:r>
            <a:r>
              <a:rPr lang="ru-RU" sz="2100" dirty="0">
                <a:latin typeface="Georgia" panose="02040502050405020303" pitchFamily="18" charset="0"/>
              </a:rPr>
              <a:t> і </a:t>
            </a:r>
            <a:r>
              <a:rPr lang="ru-RU" sz="2100" dirty="0" err="1">
                <a:latin typeface="Georgia" panose="02040502050405020303" pitchFamily="18" charset="0"/>
              </a:rPr>
              <a:t>безсоння</a:t>
            </a:r>
            <a:r>
              <a:rPr lang="ru-RU" sz="2100" dirty="0">
                <a:latin typeface="Georgia" panose="02040502050405020303" pitchFamily="18" charset="0"/>
              </a:rPr>
              <a:t>.</a:t>
            </a:r>
            <a:endParaRPr lang="ru-RU" sz="2100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24" y="161838"/>
            <a:ext cx="2356347" cy="1819275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46" y="4147048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98" y="1839638"/>
            <a:ext cx="2534952" cy="25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1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2425604" y="269714"/>
            <a:ext cx="5368834" cy="1052464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584928" y="413407"/>
            <a:ext cx="5344225" cy="983150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>
            <a:spLocks noGrp="1"/>
          </p:cNvSpPr>
          <p:nvPr>
            <p:ph type="title"/>
          </p:nvPr>
        </p:nvSpPr>
        <p:spPr>
          <a:xfrm>
            <a:off x="956657" y="517174"/>
            <a:ext cx="7886700" cy="969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latin typeface="Georgia" panose="02040502050405020303" pitchFamily="18" charset="0"/>
              </a:rPr>
              <a:t>Алкоголь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33996" y="1729125"/>
            <a:ext cx="5005731" cy="4686736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бъект 2"/>
          <p:cNvSpPr txBox="1">
            <a:spLocks/>
          </p:cNvSpPr>
          <p:nvPr/>
        </p:nvSpPr>
        <p:spPr>
          <a:xfrm>
            <a:off x="1167728" y="2967429"/>
            <a:ext cx="7335947" cy="356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Sitka Text" panose="0200050500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84356" y="1581715"/>
            <a:ext cx="4955371" cy="4691380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6041" y="1871890"/>
            <a:ext cx="4571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Алкоголь —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найагресивнішій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з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наркотиків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Безпечної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дози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алкоголю не </a:t>
            </a:r>
            <a:r>
              <a:rPr lang="ru-RU" sz="2000" dirty="0" err="1" smtClean="0">
                <a:solidFill>
                  <a:srgbClr val="444444"/>
                </a:solidFill>
                <a:latin typeface="Georgia" panose="02040502050405020303" pitchFamily="18" charset="0"/>
              </a:rPr>
              <a:t>існує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. З давних-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давен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його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називали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“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викрадачем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розуму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”.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Алкогольне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слабоумство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, яке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виникає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при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постійному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споживанні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алкогольних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напоїв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, є результатом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гибелі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мозкових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клітин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Руйнівна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дія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алкоголю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проявляється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в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усіх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системах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організму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людини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(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нервовій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кровоносній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травній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). У наш час доведено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також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пагубний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вплив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алкоголізму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на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розвиток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гострих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хронічних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Georgia" panose="02040502050405020303" pitchFamily="18" charset="0"/>
              </a:rPr>
              <a:t>захворювань</a:t>
            </a:r>
            <a:r>
              <a:rPr lang="ru-RU" sz="2000" dirty="0">
                <a:solidFill>
                  <a:srgbClr val="444444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6" y="399002"/>
            <a:ext cx="1444107" cy="1083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12" y="1456710"/>
            <a:ext cx="3210864" cy="2117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44" y="4091228"/>
            <a:ext cx="2921613" cy="19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7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36" y="973272"/>
            <a:ext cx="2341653" cy="1752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1510" y="118979"/>
            <a:ext cx="7091498" cy="927785"/>
          </a:xfrm>
          <a:prstGeom prst="rect">
            <a:avLst/>
          </a:prstGeom>
          <a:solidFill>
            <a:srgbClr val="F5C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>
                <a:latin typeface="Georgia" panose="02040502050405020303" pitchFamily="18" charset="0"/>
              </a:rPr>
              <a:t>Нікотинова</a:t>
            </a:r>
            <a:r>
              <a:rPr lang="ru-RU" sz="4800" dirty="0">
                <a:latin typeface="Georgia" panose="02040502050405020303" pitchFamily="18" charset="0"/>
              </a:rPr>
              <a:t> </a:t>
            </a:r>
            <a:r>
              <a:rPr lang="ru-RU" sz="4800" dirty="0" err="1">
                <a:latin typeface="Georgia" panose="02040502050405020303" pitchFamily="18" charset="0"/>
              </a:rPr>
              <a:t>залежність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164" y="1147205"/>
            <a:ext cx="4349660" cy="5018464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225487"/>
            <a:ext cx="4148610" cy="4711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>
                <a:latin typeface="Georgia" panose="02040502050405020303" pitchFamily="18" charset="0"/>
              </a:rPr>
              <a:t>Через 10 секунд </a:t>
            </a:r>
            <a:r>
              <a:rPr lang="ru-RU" sz="2100" dirty="0" err="1">
                <a:latin typeface="Georgia" panose="02040502050405020303" pitchFamily="18" charset="0"/>
              </a:rPr>
              <a:t>після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вдиху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тютюнового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диму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нікотин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досягає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мозку</a:t>
            </a:r>
            <a:r>
              <a:rPr lang="ru-RU" sz="2100" dirty="0">
                <a:latin typeface="Georgia" panose="02040502050405020303" pitchFamily="18" charset="0"/>
              </a:rPr>
              <a:t> і </a:t>
            </a:r>
            <a:r>
              <a:rPr lang="ru-RU" sz="2100" dirty="0" err="1">
                <a:latin typeface="Georgia" panose="02040502050405020303" pitchFamily="18" charset="0"/>
              </a:rPr>
              <a:t>починає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діяти</a:t>
            </a:r>
            <a:r>
              <a:rPr lang="ru-RU" sz="2100" dirty="0">
                <a:latin typeface="Georgia" panose="02040502050405020303" pitchFamily="18" charset="0"/>
              </a:rPr>
              <a:t> на </a:t>
            </a:r>
            <a:r>
              <a:rPr lang="ru-RU" sz="2100" dirty="0" err="1">
                <a:latin typeface="Georgia" panose="02040502050405020303" pitchFamily="18" charset="0"/>
              </a:rPr>
              <a:t>певні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групи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нейронів</a:t>
            </a:r>
            <a:r>
              <a:rPr lang="ru-RU" sz="2100" dirty="0">
                <a:latin typeface="Georgia" panose="02040502050405020303" pitchFamily="18" charset="0"/>
              </a:rPr>
              <a:t>, на </a:t>
            </a:r>
            <a:r>
              <a:rPr lang="ru-RU" sz="2100" dirty="0" err="1">
                <a:latin typeface="Georgia" panose="02040502050405020303" pitchFamily="18" charset="0"/>
              </a:rPr>
              <a:t>поверхні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яких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знаходяться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рецептори</a:t>
            </a:r>
            <a:r>
              <a:rPr lang="ru-RU" sz="2100" dirty="0">
                <a:latin typeface="Georgia" panose="02040502050405020303" pitchFamily="18" charset="0"/>
              </a:rPr>
              <a:t>. Як </a:t>
            </a:r>
            <a:r>
              <a:rPr lang="ru-RU" sz="2100" dirty="0" err="1">
                <a:latin typeface="Georgia" panose="02040502050405020303" pitchFamily="18" charset="0"/>
              </a:rPr>
              <a:t>відомо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нейромедіатори</a:t>
            </a:r>
            <a:r>
              <a:rPr lang="ru-RU" sz="2100" dirty="0">
                <a:latin typeface="Georgia" panose="02040502050405020303" pitchFamily="18" charset="0"/>
              </a:rPr>
              <a:t> через </a:t>
            </a:r>
            <a:r>
              <a:rPr lang="ru-RU" sz="2100" dirty="0" err="1">
                <a:latin typeface="Georgia" panose="02040502050405020303" pitchFamily="18" charset="0"/>
              </a:rPr>
              <a:t>рецептори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заставляють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мозок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виробляти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певні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речовини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dirty="0" err="1">
                <a:latin typeface="Georgia" panose="02040502050405020303" pitchFamily="18" charset="0"/>
              </a:rPr>
              <a:t>що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беруть</a:t>
            </a:r>
            <a:r>
              <a:rPr lang="ru-RU" sz="2100" dirty="0">
                <a:latin typeface="Georgia" panose="02040502050405020303" pitchFamily="18" charset="0"/>
              </a:rPr>
              <a:t> участь в </a:t>
            </a:r>
            <a:r>
              <a:rPr lang="ru-RU" sz="2100" dirty="0" err="1">
                <a:latin typeface="Georgia" panose="02040502050405020303" pitchFamily="18" charset="0"/>
              </a:rPr>
              <a:t>регуляції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роботи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всього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 smtClean="0">
                <a:latin typeface="Georgia" panose="02040502050405020303" pitchFamily="18" charset="0"/>
              </a:rPr>
              <a:t>організму</a:t>
            </a:r>
            <a:r>
              <a:rPr lang="ru-RU" sz="2100" dirty="0">
                <a:latin typeface="Georgia" panose="02040502050405020303" pitchFamily="18" charset="0"/>
              </a:rPr>
              <a:t>. </a:t>
            </a:r>
            <a:r>
              <a:rPr lang="ru-RU" sz="2100" dirty="0" err="1">
                <a:latin typeface="Georgia" panose="02040502050405020303" pitchFamily="18" charset="0"/>
              </a:rPr>
              <a:t>Тютюнопал</a:t>
            </a:r>
            <a:r>
              <a:rPr lang="en-US" sz="2100" dirty="0">
                <a:latin typeface="Georgia" panose="02040502050405020303" pitchFamily="18" charset="0"/>
              </a:rPr>
              <a:t>í</a:t>
            </a:r>
            <a:r>
              <a:rPr lang="ru-RU" sz="2100" dirty="0" err="1">
                <a:latin typeface="Georgia" panose="02040502050405020303" pitchFamily="18" charset="0"/>
              </a:rPr>
              <a:t>ння</a:t>
            </a:r>
            <a:r>
              <a:rPr lang="ru-RU" sz="2100" dirty="0">
                <a:latin typeface="Georgia" panose="02040502050405020303" pitchFamily="18" charset="0"/>
              </a:rPr>
              <a:t> (</a:t>
            </a:r>
            <a:r>
              <a:rPr lang="ru-RU" sz="2100" dirty="0" err="1">
                <a:latin typeface="Georgia" panose="02040502050405020303" pitchFamily="18" charset="0"/>
              </a:rPr>
              <a:t>або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куріння</a:t>
            </a:r>
            <a:r>
              <a:rPr lang="ru-RU" sz="2100" dirty="0">
                <a:latin typeface="Georgia" panose="02040502050405020303" pitchFamily="18" charset="0"/>
              </a:rPr>
              <a:t>)— </a:t>
            </a:r>
            <a:r>
              <a:rPr lang="ru-RU" sz="2100" dirty="0" err="1">
                <a:latin typeface="Georgia" panose="02040502050405020303" pitchFamily="18" charset="0"/>
              </a:rPr>
              <a:t>набута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шкідлива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звичка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вдихання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диму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тліючого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висушеного</a:t>
            </a:r>
            <a:r>
              <a:rPr lang="ru-RU" sz="2100" dirty="0">
                <a:latin typeface="Georgia" panose="02040502050405020303" pitchFamily="18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</a:rPr>
              <a:t>листя</a:t>
            </a:r>
            <a:r>
              <a:rPr lang="ru-RU" sz="2100" dirty="0">
                <a:latin typeface="Georgia" panose="02040502050405020303" pitchFamily="18" charset="0"/>
              </a:rPr>
              <a:t> тютюну.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3326" y="1215166"/>
            <a:ext cx="4293933" cy="4721555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24" y="1637151"/>
            <a:ext cx="2162175" cy="2114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09" y="3852142"/>
            <a:ext cx="4075620" cy="22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9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47257" y="393906"/>
            <a:ext cx="5368834" cy="1052464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347" y="491094"/>
            <a:ext cx="7886700" cy="969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>
                <a:latin typeface="Georgia" panose="02040502050405020303" pitchFamily="18" charset="0"/>
              </a:rPr>
              <a:t>Мета курсу: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0309" y="2289547"/>
            <a:ext cx="7756683" cy="3027038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048" y="2434981"/>
            <a:ext cx="7335947" cy="3566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Sitka Text" panose="02000505000000020004" pitchFamily="2" charset="0"/>
              </a:rPr>
              <a:t>Вивчення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>
                <a:latin typeface="Sitka Text" panose="02000505000000020004" pitchFamily="2" charset="0"/>
              </a:rPr>
              <a:t>причин </a:t>
            </a:r>
            <a:r>
              <a:rPr lang="ru-RU" dirty="0" err="1">
                <a:latin typeface="Sitka Text" panose="02000505000000020004" pitchFamily="2" charset="0"/>
              </a:rPr>
              <a:t>виникнення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механізмів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формування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клінічних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проявів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залежності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 smtClean="0">
                <a:latin typeface="Sitka Text" panose="02000505000000020004" pitchFamily="2" charset="0"/>
              </a:rPr>
              <a:t>від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 err="1" smtClean="0">
                <a:latin typeface="Sitka Text" panose="02000505000000020004" pitchFamily="2" charset="0"/>
              </a:rPr>
              <a:t>психоактивних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 err="1" smtClean="0">
                <a:latin typeface="Sitka Text" panose="02000505000000020004" pitchFamily="2" charset="0"/>
              </a:rPr>
              <a:t>речовин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>
                <a:latin typeface="Sitka Text" panose="02000505000000020004" pitchFamily="2" charset="0"/>
              </a:rPr>
              <a:t>(ПАР), </a:t>
            </a:r>
            <a:r>
              <a:rPr lang="ru-RU" dirty="0" err="1">
                <a:latin typeface="Sitka Text" panose="02000505000000020004" pitchFamily="2" charset="0"/>
              </a:rPr>
              <a:t>загальних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принципів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>
                <a:latin typeface="Sitka Text" panose="02000505000000020004" pitchFamily="2" charset="0"/>
              </a:rPr>
              <a:t>профілактики</a:t>
            </a:r>
            <a:r>
              <a:rPr lang="ru-RU" dirty="0">
                <a:latin typeface="Sitka Text" panose="02000505000000020004" pitchFamily="2" charset="0"/>
              </a:rPr>
              <a:t> </a:t>
            </a:r>
            <a:r>
              <a:rPr lang="ru-RU" dirty="0" err="1" smtClean="0">
                <a:latin typeface="Sitka Text" panose="02000505000000020004" pitchFamily="2" charset="0"/>
              </a:rPr>
              <a:t>наркоманії</a:t>
            </a:r>
            <a:r>
              <a:rPr lang="ru-RU" dirty="0" smtClean="0">
                <a:latin typeface="Sitka Text" panose="02000505000000020004" pitchFamily="2" charset="0"/>
              </a:rPr>
              <a:t>, </a:t>
            </a:r>
            <a:r>
              <a:rPr lang="ru-RU" dirty="0" err="1" smtClean="0">
                <a:latin typeface="Sitka Text" panose="02000505000000020004" pitchFamily="2" charset="0"/>
              </a:rPr>
              <a:t>токсикоманії</a:t>
            </a:r>
            <a:r>
              <a:rPr lang="ru-RU" dirty="0" smtClean="0">
                <a:latin typeface="Sitka Text" panose="02000505000000020004" pitchFamily="2" charset="0"/>
              </a:rPr>
              <a:t> </a:t>
            </a:r>
            <a:r>
              <a:rPr lang="ru-RU" dirty="0">
                <a:latin typeface="Sitka Text" panose="02000505000000020004" pitchFamily="2" charset="0"/>
              </a:rPr>
              <a:t>та </a:t>
            </a:r>
            <a:r>
              <a:rPr lang="ru-RU" dirty="0" err="1">
                <a:latin typeface="Sitka Text" panose="02000505000000020004" pitchFamily="2" charset="0"/>
              </a:rPr>
              <a:t>алкоголізму</a:t>
            </a:r>
            <a:r>
              <a:rPr lang="ru-RU" dirty="0">
                <a:latin typeface="Sitka Text" panose="02000505000000020004" pitchFamily="2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8596" y="2081557"/>
            <a:ext cx="7449401" cy="3091335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41236" y="300044"/>
            <a:ext cx="5337573" cy="1063622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32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2425604" y="269714"/>
            <a:ext cx="5368834" cy="1052464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584928" y="413407"/>
            <a:ext cx="5344225" cy="983150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>
            <a:spLocks noGrp="1"/>
          </p:cNvSpPr>
          <p:nvPr>
            <p:ph type="title"/>
          </p:nvPr>
        </p:nvSpPr>
        <p:spPr>
          <a:xfrm>
            <a:off x="956657" y="517174"/>
            <a:ext cx="7886700" cy="969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err="1" smtClean="0">
                <a:latin typeface="Georgia" panose="02040502050405020303" pitchFamily="18" charset="0"/>
              </a:rPr>
              <a:t>Завдання</a:t>
            </a:r>
            <a:r>
              <a:rPr lang="ru-RU" sz="5300" dirty="0" smtClean="0">
                <a:latin typeface="Georgia" panose="02040502050405020303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089379" y="2134125"/>
            <a:ext cx="7923992" cy="3874789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бъект 2"/>
          <p:cNvSpPr txBox="1">
            <a:spLocks/>
          </p:cNvSpPr>
          <p:nvPr/>
        </p:nvSpPr>
        <p:spPr>
          <a:xfrm>
            <a:off x="1167728" y="2967429"/>
            <a:ext cx="7335947" cy="356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Sitka Text" panose="0200050500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208419" y="2043748"/>
            <a:ext cx="7728987" cy="3744593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208420" y="2320238"/>
            <a:ext cx="81038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Georgia" panose="02040502050405020303" pitchFamily="18" charset="0"/>
              </a:rPr>
              <a:t>Теоретичні</a:t>
            </a:r>
            <a:r>
              <a:rPr lang="ru-RU" sz="2400" dirty="0" smtClean="0">
                <a:latin typeface="Georgia" panose="02040502050405020303" pitchFamily="18" charset="0"/>
              </a:rPr>
              <a:t>:</a:t>
            </a:r>
          </a:p>
          <a:p>
            <a:r>
              <a:rPr lang="ru-RU" sz="2000" dirty="0" smtClean="0">
                <a:latin typeface="Sitka Text" panose="02000505000000020004" pitchFamily="2" charset="0"/>
              </a:rPr>
              <a:t>1. </a:t>
            </a:r>
            <a:r>
              <a:rPr lang="ru-RU" sz="2000" dirty="0" err="1" smtClean="0">
                <a:latin typeface="Sitka Text" panose="02000505000000020004" pitchFamily="2" charset="0"/>
              </a:rPr>
              <a:t>Дати</a:t>
            </a:r>
            <a:r>
              <a:rPr lang="ru-RU" sz="2000" dirty="0" smtClean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визначення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наркологічної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токсикології,як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розділу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клінічної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токсикології</a:t>
            </a:r>
            <a:r>
              <a:rPr lang="ru-RU" sz="2000" dirty="0">
                <a:latin typeface="Sitka Text" panose="02000505000000020004" pitchFamily="2" charset="0"/>
              </a:rPr>
              <a:t>, </a:t>
            </a:r>
            <a:r>
              <a:rPr lang="ru-RU" sz="2000" dirty="0" smtClean="0">
                <a:latin typeface="Sitka Text" panose="02000505000000020004" pitchFamily="2" charset="0"/>
              </a:rPr>
              <a:t>понять «</a:t>
            </a:r>
            <a:r>
              <a:rPr lang="ru-RU" sz="2000" dirty="0" err="1" smtClean="0">
                <a:latin typeface="Sitka Text" panose="02000505000000020004" pitchFamily="2" charset="0"/>
              </a:rPr>
              <a:t>наркоманія</a:t>
            </a:r>
            <a:r>
              <a:rPr lang="ru-RU" sz="2000" dirty="0">
                <a:latin typeface="Sitka Text" panose="02000505000000020004" pitchFamily="2" charset="0"/>
              </a:rPr>
              <a:t>», «</a:t>
            </a:r>
            <a:r>
              <a:rPr lang="ru-RU" sz="2000" dirty="0" err="1">
                <a:latin typeface="Sitka Text" panose="02000505000000020004" pitchFamily="2" charset="0"/>
              </a:rPr>
              <a:t>токсикоманія</a:t>
            </a:r>
            <a:r>
              <a:rPr lang="ru-RU" sz="2000" dirty="0">
                <a:latin typeface="Sitka Text" panose="02000505000000020004" pitchFamily="2" charset="0"/>
              </a:rPr>
              <a:t>», «наркотики», «</a:t>
            </a:r>
            <a:r>
              <a:rPr lang="ru-RU" sz="2000" dirty="0" err="1">
                <a:latin typeface="Sitka Text" panose="02000505000000020004" pitchFamily="2" charset="0"/>
              </a:rPr>
              <a:t>психотропна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речовина</a:t>
            </a:r>
            <a:r>
              <a:rPr lang="ru-RU" sz="2000" dirty="0">
                <a:latin typeface="Sitka Text" panose="02000505000000020004" pitchFamily="2" charset="0"/>
              </a:rPr>
              <a:t>», </a:t>
            </a:r>
            <a:r>
              <a:rPr lang="ru-RU" sz="2000" dirty="0" err="1" smtClean="0">
                <a:latin typeface="Sitka Text" panose="02000505000000020004" pitchFamily="2" charset="0"/>
              </a:rPr>
              <a:t>прекурсори</a:t>
            </a:r>
            <a:r>
              <a:rPr lang="ru-RU" sz="2000" dirty="0" smtClean="0">
                <a:latin typeface="Sitka Text" panose="02000505000000020004" pitchFamily="2" charset="0"/>
              </a:rPr>
              <a:t>.</a:t>
            </a:r>
          </a:p>
          <a:p>
            <a:endParaRPr lang="ru-RU" sz="2000" dirty="0" smtClean="0">
              <a:latin typeface="Sitka Text" panose="02000505000000020004" pitchFamily="2" charset="0"/>
            </a:endParaRPr>
          </a:p>
          <a:p>
            <a:r>
              <a:rPr lang="ru-RU" sz="2000" dirty="0">
                <a:latin typeface="Sitka Text" panose="02000505000000020004" pitchFamily="2" charset="0"/>
              </a:rPr>
              <a:t>2. </a:t>
            </a:r>
            <a:r>
              <a:rPr lang="ru-RU" sz="2000" dirty="0" err="1">
                <a:latin typeface="Sitka Text" panose="02000505000000020004" pitchFamily="2" charset="0"/>
              </a:rPr>
              <a:t>Ознайомити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студентів</a:t>
            </a:r>
            <a:r>
              <a:rPr lang="ru-RU" sz="2000" dirty="0">
                <a:latin typeface="Sitka Text" panose="02000505000000020004" pitchFamily="2" charset="0"/>
              </a:rPr>
              <a:t> з </a:t>
            </a:r>
            <a:r>
              <a:rPr lang="ru-RU" sz="2000" dirty="0" err="1">
                <a:latin typeface="Sitka Text" panose="02000505000000020004" pitchFamily="2" charset="0"/>
              </a:rPr>
              <a:t>хімічними</a:t>
            </a:r>
            <a:r>
              <a:rPr lang="ru-RU" sz="2000" dirty="0">
                <a:latin typeface="Sitka Text" panose="02000505000000020004" pitchFamily="2" charset="0"/>
              </a:rPr>
              <a:t> та </a:t>
            </a:r>
            <a:r>
              <a:rPr lang="ru-RU" sz="2000" dirty="0" err="1">
                <a:latin typeface="Sitka Text" panose="02000505000000020004" pitchFamily="2" charset="0"/>
              </a:rPr>
              <a:t>фізико-хімічними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властивостями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органічних</a:t>
            </a:r>
            <a:r>
              <a:rPr lang="ru-RU" sz="2000" dirty="0">
                <a:latin typeface="Sitka Text" panose="02000505000000020004" pitchFamily="2" charset="0"/>
              </a:rPr>
              <a:t> та</a:t>
            </a:r>
          </a:p>
          <a:p>
            <a:r>
              <a:rPr lang="ru-RU" sz="2000" dirty="0" err="1">
                <a:latin typeface="Sitka Text" panose="02000505000000020004" pitchFamily="2" charset="0"/>
              </a:rPr>
              <a:t>неорганічних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речовин</a:t>
            </a:r>
            <a:r>
              <a:rPr lang="ru-RU" sz="2000" dirty="0">
                <a:latin typeface="Sitka Text" panose="02000505000000020004" pitchFamily="2" charset="0"/>
              </a:rPr>
              <a:t>, </a:t>
            </a:r>
            <a:r>
              <a:rPr lang="ru-RU" sz="2000" dirty="0" err="1">
                <a:latin typeface="Sitka Text" panose="02000505000000020004" pitchFamily="2" charset="0"/>
              </a:rPr>
              <a:t>біохімічними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перетвореннями</a:t>
            </a:r>
            <a:r>
              <a:rPr lang="ru-RU" sz="2000" dirty="0">
                <a:latin typeface="Sitka Text" panose="02000505000000020004" pitchFamily="2" charset="0"/>
              </a:rPr>
              <a:t>, </a:t>
            </a:r>
            <a:r>
              <a:rPr lang="ru-RU" sz="2000" dirty="0" err="1">
                <a:latin typeface="Sitka Text" panose="02000505000000020004" pitchFamily="2" charset="0"/>
              </a:rPr>
              <a:t>що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відбуваються</a:t>
            </a:r>
            <a:r>
              <a:rPr lang="ru-RU" sz="2000" dirty="0">
                <a:latin typeface="Sitka Text" panose="02000505000000020004" pitchFamily="2" charset="0"/>
              </a:rPr>
              <a:t> в </a:t>
            </a:r>
            <a:r>
              <a:rPr lang="ru-RU" sz="2000" dirty="0" err="1">
                <a:latin typeface="Sitka Text" panose="02000505000000020004" pitchFamily="2" charset="0"/>
              </a:rPr>
              <a:t>організмі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 smtClean="0">
                <a:latin typeface="Sitka Text" panose="02000505000000020004" pitchFamily="2" charset="0"/>
              </a:rPr>
              <a:t>під</a:t>
            </a:r>
            <a:r>
              <a:rPr lang="ru-RU" sz="2000" dirty="0" smtClean="0">
                <a:latin typeface="Sitka Text" panose="02000505000000020004" pitchFamily="2" charset="0"/>
              </a:rPr>
              <a:t> </a:t>
            </a:r>
            <a:r>
              <a:rPr lang="ru-RU" sz="2000" dirty="0" err="1" smtClean="0">
                <a:latin typeface="Sitka Text" panose="02000505000000020004" pitchFamily="2" charset="0"/>
              </a:rPr>
              <a:t>дією</a:t>
            </a:r>
            <a:r>
              <a:rPr lang="ru-RU" sz="2000" dirty="0" smtClean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психоактивних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речовин</a:t>
            </a:r>
            <a:r>
              <a:rPr lang="ru-RU" sz="2000" dirty="0">
                <a:latin typeface="Sitka Text" panose="02000505000000020004" pitchFamily="2" charset="0"/>
              </a:rPr>
              <a:t> і алкоголю</a:t>
            </a:r>
            <a:r>
              <a:rPr lang="ru-RU" sz="2000" dirty="0" smtClean="0">
                <a:latin typeface="Sitka Text" panose="02000505000000020004" pitchFamily="2" charset="0"/>
              </a:rPr>
              <a:t>.</a:t>
            </a:r>
            <a:endParaRPr lang="ru-RU" sz="2000" dirty="0"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6233" y="435728"/>
            <a:ext cx="4310744" cy="3265714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484" y="710050"/>
            <a:ext cx="3705607" cy="2857141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Sitka Text" panose="02000505000000020004" pitchFamily="2" charset="0"/>
              </a:rPr>
              <a:t>3. </a:t>
            </a:r>
            <a:r>
              <a:rPr lang="ru-RU" sz="2000" dirty="0" err="1">
                <a:latin typeface="Sitka Text" panose="02000505000000020004" pitchFamily="2" charset="0"/>
              </a:rPr>
              <a:t>Ознайомити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студентів</a:t>
            </a:r>
            <a:r>
              <a:rPr lang="ru-RU" sz="2000" dirty="0">
                <a:latin typeface="Sitka Text" panose="02000505000000020004" pitchFamily="2" charset="0"/>
              </a:rPr>
              <a:t> з </a:t>
            </a:r>
            <a:r>
              <a:rPr lang="ru-RU" sz="2000" dirty="0" err="1">
                <a:latin typeface="Sitka Text" panose="02000505000000020004" pitchFamily="2" charset="0"/>
              </a:rPr>
              <a:t>можливими</a:t>
            </a:r>
            <a:r>
              <a:rPr lang="ru-RU" sz="2000" dirty="0">
                <a:latin typeface="Sitka Text" panose="02000505000000020004" pitchFamily="2" charset="0"/>
              </a:rPr>
              <a:t> шляхами </a:t>
            </a:r>
            <a:r>
              <a:rPr lang="ru-RU" sz="2000" dirty="0" err="1">
                <a:latin typeface="Sitka Text" panose="02000505000000020004" pitchFamily="2" charset="0"/>
              </a:rPr>
              <a:t>попадання</a:t>
            </a:r>
            <a:r>
              <a:rPr lang="ru-RU" sz="2000" dirty="0">
                <a:latin typeface="Sitka Text" panose="02000505000000020004" pitchFamily="2" charset="0"/>
              </a:rPr>
              <a:t> до </a:t>
            </a:r>
            <a:r>
              <a:rPr lang="ru-RU" sz="2000" dirty="0" err="1">
                <a:latin typeface="Sitka Text" panose="02000505000000020004" pitchFamily="2" charset="0"/>
              </a:rPr>
              <a:t>організму</a:t>
            </a:r>
            <a:r>
              <a:rPr lang="ru-RU" sz="2000" dirty="0">
                <a:latin typeface="Sitka Text" panose="02000505000000020004" pitchFamily="2" charset="0"/>
              </a:rPr>
              <a:t> ПАЗ, </a:t>
            </a:r>
            <a:r>
              <a:rPr lang="ru-RU" sz="2000" dirty="0" err="1" smtClean="0">
                <a:latin typeface="Sitka Text" panose="02000505000000020004" pitchFamily="2" charset="0"/>
              </a:rPr>
              <a:t>їх</a:t>
            </a:r>
            <a:r>
              <a:rPr lang="ru-RU" sz="2000" dirty="0" smtClean="0">
                <a:latin typeface="Sitka Text" panose="02000505000000020004" pitchFamily="2" charset="0"/>
              </a:rPr>
              <a:t> </a:t>
            </a:r>
            <a:r>
              <a:rPr lang="ru-RU" sz="2000" dirty="0" err="1" smtClean="0">
                <a:latin typeface="Sitka Text" panose="02000505000000020004" pitchFamily="2" charset="0"/>
              </a:rPr>
              <a:t>токсикокінетику</a:t>
            </a:r>
            <a:r>
              <a:rPr lang="ru-RU" sz="2000" dirty="0" smtClean="0">
                <a:latin typeface="Sitka Text" panose="02000505000000020004" pitchFamily="2" charset="0"/>
              </a:rPr>
              <a:t> </a:t>
            </a:r>
            <a:r>
              <a:rPr lang="ru-RU" sz="2000" dirty="0">
                <a:latin typeface="Sitka Text" panose="02000505000000020004" pitchFamily="2" charset="0"/>
              </a:rPr>
              <a:t>та </a:t>
            </a:r>
            <a:r>
              <a:rPr lang="ru-RU" sz="2000" dirty="0" err="1">
                <a:latin typeface="Sitka Text" panose="02000505000000020004" pitchFamily="2" charset="0"/>
              </a:rPr>
              <a:t>токсикодинаміку</a:t>
            </a:r>
            <a:r>
              <a:rPr lang="ru-RU" sz="2000" dirty="0">
                <a:latin typeface="Sitka Text" panose="02000505000000020004" pitchFamily="2" charset="0"/>
              </a:rPr>
              <a:t>, </a:t>
            </a:r>
            <a:r>
              <a:rPr lang="ru-RU" sz="2000" dirty="0" err="1">
                <a:latin typeface="Sitka Text" panose="02000505000000020004" pitchFamily="2" charset="0"/>
              </a:rPr>
              <a:t>основні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закономірності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поведінки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хімічних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 smtClean="0">
                <a:latin typeface="Sitka Text" panose="02000505000000020004" pitchFamily="2" charset="0"/>
              </a:rPr>
              <a:t>речовин</a:t>
            </a:r>
            <a:r>
              <a:rPr lang="ru-RU" sz="2000" dirty="0" smtClean="0">
                <a:latin typeface="Sitka Text" panose="02000505000000020004" pitchFamily="2" charset="0"/>
              </a:rPr>
              <a:t> </a:t>
            </a:r>
            <a:r>
              <a:rPr lang="ru-RU" sz="2000" dirty="0" err="1" smtClean="0">
                <a:latin typeface="Sitka Text" panose="02000505000000020004" pitchFamily="2" charset="0"/>
              </a:rPr>
              <a:t>екзогенного</a:t>
            </a:r>
            <a:r>
              <a:rPr lang="ru-RU" sz="2000" dirty="0" smtClean="0">
                <a:latin typeface="Sitka Text" panose="02000505000000020004" pitchFamily="2" charset="0"/>
              </a:rPr>
              <a:t> </a:t>
            </a:r>
            <a:r>
              <a:rPr lang="ru-RU" sz="2000" dirty="0">
                <a:latin typeface="Sitka Text" panose="02000505000000020004" pitchFamily="2" charset="0"/>
              </a:rPr>
              <a:t>характеру в </a:t>
            </a:r>
            <a:r>
              <a:rPr lang="ru-RU" sz="2000" dirty="0" err="1">
                <a:latin typeface="Sitka Text" panose="02000505000000020004" pitchFamily="2" charset="0"/>
              </a:rPr>
              <a:t>організмі</a:t>
            </a:r>
            <a:r>
              <a:rPr lang="ru-RU" sz="2000" dirty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людини</a:t>
            </a:r>
            <a:r>
              <a:rPr lang="ru-RU" sz="2000" dirty="0">
                <a:latin typeface="Sitka Text" panose="02000505000000020004" pitchFamily="2" charset="0"/>
              </a:rPr>
              <a:t>, </a:t>
            </a:r>
            <a:r>
              <a:rPr lang="ru-RU" sz="2000" dirty="0" err="1" smtClean="0">
                <a:latin typeface="Sitka Text" panose="02000505000000020004" pitchFamily="2" charset="0"/>
              </a:rPr>
              <a:t>вплив</a:t>
            </a:r>
            <a:r>
              <a:rPr lang="ru-RU" sz="2000" dirty="0" smtClean="0">
                <a:latin typeface="Sitka Text" panose="02000505000000020004" pitchFamily="2" charset="0"/>
              </a:rPr>
              <a:t> </a:t>
            </a:r>
            <a:r>
              <a:rPr lang="ru-RU" sz="2000" dirty="0" err="1" smtClean="0">
                <a:latin typeface="Sitka Text" panose="02000505000000020004" pitchFamily="2" charset="0"/>
              </a:rPr>
              <a:t>зазначених</a:t>
            </a:r>
            <a:r>
              <a:rPr lang="ru-RU" sz="2000" dirty="0" smtClean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процесів</a:t>
            </a:r>
            <a:r>
              <a:rPr lang="ru-RU" sz="2000" dirty="0">
                <a:latin typeface="Sitka Text" panose="02000505000000020004" pitchFamily="2" charset="0"/>
              </a:rPr>
              <a:t> на </a:t>
            </a:r>
            <a:r>
              <a:rPr lang="ru-RU" sz="2000" dirty="0" err="1" smtClean="0">
                <a:latin typeface="Sitka Text" panose="02000505000000020004" pitchFamily="2" charset="0"/>
              </a:rPr>
              <a:t>результати</a:t>
            </a:r>
            <a:r>
              <a:rPr lang="ru-RU" sz="2000" dirty="0" smtClean="0">
                <a:latin typeface="Sitka Text" panose="02000505000000020004" pitchFamily="2" charset="0"/>
              </a:rPr>
              <a:t> </a:t>
            </a:r>
            <a:r>
              <a:rPr lang="ru-RU" sz="2000" dirty="0" err="1" smtClean="0">
                <a:latin typeface="Sitka Text" panose="02000505000000020004" pitchFamily="2" charset="0"/>
              </a:rPr>
              <a:t>хіміко-токсикологічного</a:t>
            </a:r>
            <a:r>
              <a:rPr lang="ru-RU" sz="2000" dirty="0" smtClean="0">
                <a:latin typeface="Sitka Text" panose="02000505000000020004" pitchFamily="2" charset="0"/>
              </a:rPr>
              <a:t> </a:t>
            </a:r>
            <a:r>
              <a:rPr lang="ru-RU" sz="2000" dirty="0" err="1">
                <a:latin typeface="Sitka Text" panose="02000505000000020004" pitchFamily="2" charset="0"/>
              </a:rPr>
              <a:t>аналізу</a:t>
            </a:r>
            <a:r>
              <a:rPr lang="ru-RU" sz="2000" dirty="0" smtClean="0">
                <a:latin typeface="Sitka Text" panose="02000505000000020004" pitchFamily="2" charset="0"/>
              </a:rPr>
              <a:t>.</a:t>
            </a:r>
            <a:br>
              <a:rPr lang="ru-RU" sz="2000" dirty="0" smtClean="0">
                <a:latin typeface="Sitka Text" panose="02000505000000020004" pitchFamily="2" charset="0"/>
              </a:rPr>
            </a:br>
            <a:r>
              <a:rPr lang="ru-RU" sz="2000" dirty="0">
                <a:latin typeface="Sitka Text" panose="02000505000000020004" pitchFamily="2" charset="0"/>
              </a:rPr>
              <a:t/>
            </a:r>
            <a:br>
              <a:rPr lang="ru-RU" sz="2000" dirty="0">
                <a:latin typeface="Sitka Text" panose="02000505000000020004" pitchFamily="2" charset="0"/>
              </a:rPr>
            </a:br>
            <a:endParaRPr lang="ru-RU" sz="2000" dirty="0">
              <a:latin typeface="Sitka Text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3480" y="337064"/>
            <a:ext cx="4101736" cy="3130282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61392" y="4141186"/>
            <a:ext cx="4586046" cy="2018661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99471" y="4056896"/>
            <a:ext cx="4550665" cy="2102951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37359" y="420813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4.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З’ясувати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 систему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лікування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наркоманії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токсикоманії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Україні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світі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загальні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принципи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профілактики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наркоманії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токсикоманії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 та </a:t>
            </a:r>
            <a:r>
              <a:rPr lang="ru-RU" sz="2000" dirty="0" err="1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алкоголізму</a:t>
            </a:r>
            <a: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  <a:t>.</a:t>
            </a:r>
            <a:br>
              <a:rPr lang="ru-RU" sz="2000" dirty="0">
                <a:solidFill>
                  <a:prstClr val="black"/>
                </a:solidFill>
                <a:latin typeface="Sitka Text" panose="02000505000000020004" pitchFamily="2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33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33680" y="331276"/>
            <a:ext cx="3019863" cy="631357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538" y="524911"/>
            <a:ext cx="3994411" cy="658725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Georgia" panose="02040502050405020303" pitchFamily="18" charset="0"/>
              </a:rPr>
              <a:t>Практичні</a:t>
            </a:r>
            <a:r>
              <a:rPr lang="ru-RU" dirty="0">
                <a:latin typeface="Georgia" panose="02040502050405020303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6568" y="1123406"/>
            <a:ext cx="7505649" cy="1658642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6568" y="3028867"/>
            <a:ext cx="7505649" cy="2349886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6568" y="1281588"/>
            <a:ext cx="7916092" cy="2325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Sitka Text" panose="02000505000000020004" pitchFamily="2" charset="0"/>
              </a:rPr>
              <a:t>1. </a:t>
            </a:r>
            <a:r>
              <a:rPr lang="ru-RU" sz="2200" dirty="0" err="1">
                <a:latin typeface="Sitka Text" panose="02000505000000020004" pitchFamily="2" charset="0"/>
              </a:rPr>
              <a:t>Сформувати</a:t>
            </a:r>
            <a:r>
              <a:rPr lang="ru-RU" sz="2200" dirty="0">
                <a:latin typeface="Sitka Text" panose="02000505000000020004" pitchFamily="2" charset="0"/>
              </a:rPr>
              <a:t> у </a:t>
            </a:r>
            <a:r>
              <a:rPr lang="ru-RU" sz="2200" dirty="0" err="1">
                <a:latin typeface="Sitka Text" panose="02000505000000020004" pitchFamily="2" charset="0"/>
              </a:rPr>
              <a:t>студентів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вміння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проведення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первинної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діагностики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наркотичної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інтоксикації</a:t>
            </a:r>
            <a:r>
              <a:rPr lang="ru-RU" sz="2200" dirty="0">
                <a:latin typeface="Sitka Text" panose="02000505000000020004" pitchFamily="2" charset="0"/>
              </a:rPr>
              <a:t> за </a:t>
            </a:r>
            <a:r>
              <a:rPr lang="ru-RU" sz="2200" dirty="0" err="1">
                <a:latin typeface="Sitka Text" panose="02000505000000020004" pitchFamily="2" charset="0"/>
              </a:rPr>
              <a:t>зовнішніми</a:t>
            </a:r>
            <a:r>
              <a:rPr lang="ru-RU" sz="2200" dirty="0">
                <a:latin typeface="Sitka Text" panose="02000505000000020004" pitchFamily="2" charset="0"/>
              </a:rPr>
              <a:t> симптомами та </a:t>
            </a:r>
            <a:r>
              <a:rPr lang="ru-RU" sz="2200" dirty="0" err="1">
                <a:latin typeface="Sitka Text" panose="02000505000000020004" pitchFamily="2" charset="0"/>
              </a:rPr>
              <a:t>організувати</a:t>
            </a:r>
            <a:r>
              <a:rPr lang="ru-RU" sz="2200" dirty="0">
                <a:latin typeface="Sitka Text" panose="02000505000000020004" pitchFamily="2" charset="0"/>
              </a:rPr>
              <a:t> першу </a:t>
            </a:r>
            <a:r>
              <a:rPr lang="ru-RU" sz="2200" dirty="0" err="1">
                <a:latin typeface="Sitka Text" panose="02000505000000020004" pitchFamily="2" charset="0"/>
              </a:rPr>
              <a:t>долікарську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допомогу</a:t>
            </a:r>
            <a:r>
              <a:rPr lang="ru-RU" sz="2200" dirty="0">
                <a:latin typeface="Sitka Text" panose="02000505000000020004" pitchFamily="2" charset="0"/>
              </a:rPr>
              <a:t> при </a:t>
            </a:r>
            <a:r>
              <a:rPr lang="ru-RU" sz="2200" dirty="0" err="1">
                <a:latin typeface="Sitka Text" panose="02000505000000020004" pitchFamily="2" charset="0"/>
              </a:rPr>
              <a:t>гострих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отруєннях</a:t>
            </a:r>
            <a:r>
              <a:rPr lang="ru-RU" sz="2200" dirty="0">
                <a:latin typeface="Sitka Text" panose="02000505000000020004" pitchFamily="2" charset="0"/>
              </a:rPr>
              <a:t>.</a:t>
            </a: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28008" y="3064975"/>
            <a:ext cx="7048450" cy="1864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>
                <a:latin typeface="Sitka Text" panose="02000505000000020004" pitchFamily="2" charset="0"/>
              </a:rPr>
              <a:t>2</a:t>
            </a:r>
            <a:r>
              <a:rPr lang="ru-RU" sz="2200" dirty="0">
                <a:latin typeface="Sitka Text" panose="02000505000000020004" pitchFamily="2" charset="0"/>
              </a:rPr>
              <a:t>. </a:t>
            </a:r>
            <a:r>
              <a:rPr lang="ru-RU" sz="2200" dirty="0" err="1">
                <a:latin typeface="Sitka Text" panose="02000505000000020004" pitchFamily="2" charset="0"/>
              </a:rPr>
              <a:t>Сформувати</a:t>
            </a:r>
            <a:r>
              <a:rPr lang="ru-RU" sz="2200" dirty="0">
                <a:latin typeface="Sitka Text" panose="02000505000000020004" pitchFamily="2" charset="0"/>
              </a:rPr>
              <a:t> у </a:t>
            </a:r>
            <a:r>
              <a:rPr lang="ru-RU" sz="2200" dirty="0" err="1">
                <a:latin typeface="Sitka Text" panose="02000505000000020004" pitchFamily="2" charset="0"/>
              </a:rPr>
              <a:t>студентів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вміння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коректного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відбору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об’єктів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хіміко-токсикологічного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аналізу</a:t>
            </a:r>
            <a:r>
              <a:rPr lang="ru-RU" sz="2200" dirty="0">
                <a:latin typeface="Sitka Text" panose="02000505000000020004" pitchFamily="2" charset="0"/>
              </a:rPr>
              <a:t> при </a:t>
            </a:r>
            <a:r>
              <a:rPr lang="ru-RU" sz="2200" dirty="0" err="1">
                <a:latin typeface="Sitka Text" panose="02000505000000020004" pitchFamily="2" charset="0"/>
              </a:rPr>
              <a:t>інтоксикаціях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різними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групами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наркотичних</a:t>
            </a:r>
            <a:r>
              <a:rPr lang="ru-RU" sz="2200" dirty="0">
                <a:latin typeface="Sitka Text" panose="02000505000000020004" pitchFamily="2" charset="0"/>
              </a:rPr>
              <a:t> та </a:t>
            </a:r>
            <a:r>
              <a:rPr lang="ru-RU" sz="2200" dirty="0" err="1">
                <a:latin typeface="Sitka Text" panose="02000505000000020004" pitchFamily="2" charset="0"/>
              </a:rPr>
              <a:t>психотропних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речовин</a:t>
            </a:r>
            <a:r>
              <a:rPr lang="ru-RU" sz="2200" dirty="0">
                <a:latin typeface="Sitka Text" panose="02000505000000020004" pitchFamily="2" charset="0"/>
              </a:rPr>
              <a:t> з </a:t>
            </a:r>
            <a:r>
              <a:rPr lang="ru-RU" sz="2200" dirty="0" err="1">
                <a:latin typeface="Sitka Text" panose="02000505000000020004" pitchFamily="2" charset="0"/>
              </a:rPr>
              <a:t>урахуванням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основних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закономірностей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поведінки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їх</a:t>
            </a:r>
            <a:r>
              <a:rPr lang="ru-RU" sz="2200" dirty="0">
                <a:latin typeface="Sitka Text" panose="02000505000000020004" pitchFamily="2" charset="0"/>
              </a:rPr>
              <a:t> в </a:t>
            </a:r>
            <a:r>
              <a:rPr lang="ru-RU" sz="2200" dirty="0" err="1">
                <a:latin typeface="Sitka Text" panose="02000505000000020004" pitchFamily="2" charset="0"/>
              </a:rPr>
              <a:t>організмі</a:t>
            </a:r>
            <a:r>
              <a:rPr lang="ru-RU" sz="2200" dirty="0">
                <a:latin typeface="Sitka Text" panose="02000505000000020004" pitchFamily="2" charset="0"/>
              </a:rPr>
              <a:t> (шляхи </a:t>
            </a:r>
            <a:r>
              <a:rPr lang="ru-RU" sz="2200" dirty="0" err="1">
                <a:latin typeface="Sitka Text" panose="02000505000000020004" pitchFamily="2" charset="0"/>
              </a:rPr>
              <a:t>надходження</a:t>
            </a:r>
            <a:r>
              <a:rPr lang="ru-RU" sz="2200" dirty="0">
                <a:latin typeface="Sitka Text" panose="02000505000000020004" pitchFamily="2" charset="0"/>
              </a:rPr>
              <a:t>, </a:t>
            </a:r>
            <a:r>
              <a:rPr lang="ru-RU" sz="2200" dirty="0" err="1">
                <a:latin typeface="Sitka Text" panose="02000505000000020004" pitchFamily="2" charset="0"/>
              </a:rPr>
              <a:t>розподіл</a:t>
            </a:r>
            <a:r>
              <a:rPr lang="ru-RU" sz="2200" dirty="0">
                <a:latin typeface="Sitka Text" panose="02000505000000020004" pitchFamily="2" charset="0"/>
              </a:rPr>
              <a:t>, </a:t>
            </a:r>
            <a:r>
              <a:rPr lang="ru-RU" sz="2200" dirty="0" err="1">
                <a:latin typeface="Sitka Text" panose="02000505000000020004" pitchFamily="2" charset="0"/>
              </a:rPr>
              <a:t>кумуляція</a:t>
            </a:r>
            <a:r>
              <a:rPr lang="ru-RU" sz="2200" dirty="0">
                <a:latin typeface="Sitka Text" panose="02000505000000020004" pitchFamily="2" charset="0"/>
              </a:rPr>
              <a:t>, </a:t>
            </a:r>
            <a:r>
              <a:rPr lang="ru-RU" sz="2200" dirty="0" err="1">
                <a:latin typeface="Sitka Text" panose="02000505000000020004" pitchFamily="2" charset="0"/>
              </a:rPr>
              <a:t>метаболізм</a:t>
            </a:r>
            <a:r>
              <a:rPr lang="ru-RU" sz="2200" dirty="0">
                <a:latin typeface="Sitka Text" panose="02000505000000020004" pitchFamily="2" charset="0"/>
              </a:rPr>
              <a:t> та </a:t>
            </a:r>
            <a:r>
              <a:rPr lang="ru-RU" sz="2200" dirty="0" err="1">
                <a:latin typeface="Sitka Text" panose="02000505000000020004" pitchFamily="2" charset="0"/>
              </a:rPr>
              <a:t>виведення</a:t>
            </a:r>
            <a:r>
              <a:rPr lang="ru-RU" sz="2200" dirty="0">
                <a:latin typeface="Sitka Text" panose="02000505000000020004" pitchFamily="2" charset="0"/>
              </a:rPr>
              <a:t>). </a:t>
            </a:r>
            <a:r>
              <a:rPr lang="ru-RU" sz="2200" dirty="0" smtClean="0">
                <a:latin typeface="Sitka Text" panose="02000505000000020004" pitchFamily="2" charset="0"/>
              </a:rPr>
              <a:t> </a:t>
            </a:r>
            <a:endParaRPr lang="ru-RU" sz="2200" dirty="0">
              <a:latin typeface="Sitka Text" panose="02000505000000020004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7148" y="394085"/>
            <a:ext cx="3026531" cy="501221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0715" y="1162594"/>
            <a:ext cx="7497812" cy="1458681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0714" y="3104661"/>
            <a:ext cx="7497814" cy="2274092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3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9103" y="807360"/>
            <a:ext cx="4280315" cy="3136664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895461" y="3328215"/>
            <a:ext cx="4074188" cy="2654574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473606" y="900655"/>
            <a:ext cx="4518557" cy="29500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dirty="0" smtClean="0">
                <a:latin typeface="Sitka Text" panose="02000505000000020004" pitchFamily="2" charset="0"/>
              </a:rPr>
              <a:t>3. </a:t>
            </a:r>
            <a:r>
              <a:rPr lang="ru-RU" sz="2200" dirty="0" err="1" smtClean="0">
                <a:latin typeface="Sitka Text" panose="02000505000000020004" pitchFamily="2" charset="0"/>
              </a:rPr>
              <a:t>Навчити</a:t>
            </a:r>
            <a:r>
              <a:rPr lang="ru-RU" sz="2200" dirty="0" smtClean="0">
                <a:latin typeface="Sitka Text" panose="02000505000000020004" pitchFamily="2" charset="0"/>
              </a:rPr>
              <a:t> </a:t>
            </a:r>
            <a:r>
              <a:rPr lang="ru-RU" sz="2200" dirty="0" err="1" smtClean="0">
                <a:latin typeface="Sitka Text" panose="02000505000000020004" pitchFamily="2" charset="0"/>
              </a:rPr>
              <a:t>використовувати</a:t>
            </a:r>
            <a:r>
              <a:rPr lang="ru-RU" sz="2200" dirty="0" smtClean="0">
                <a:latin typeface="Sitka Text" panose="02000505000000020004" pitchFamily="2" charset="0"/>
              </a:rPr>
              <a:t> </a:t>
            </a:r>
            <a:r>
              <a:rPr lang="ru-RU" sz="2200" dirty="0" err="1" smtClean="0">
                <a:latin typeface="Sitka Text" panose="02000505000000020004" pitchFamily="2" charset="0"/>
              </a:rPr>
              <a:t>набуті</a:t>
            </a:r>
            <a:r>
              <a:rPr lang="ru-RU" sz="2200" dirty="0" smtClean="0">
                <a:latin typeface="Sitka Text" panose="02000505000000020004" pitchFamily="2" charset="0"/>
              </a:rPr>
              <a:t> </a:t>
            </a:r>
            <a:r>
              <a:rPr lang="ru-RU" sz="2200" dirty="0" err="1" smtClean="0">
                <a:latin typeface="Sitka Text" panose="02000505000000020004" pitchFamily="2" charset="0"/>
              </a:rPr>
              <a:t>знання</a:t>
            </a:r>
            <a:r>
              <a:rPr lang="ru-RU" sz="2200" dirty="0" smtClean="0">
                <a:latin typeface="Sitka Text" panose="02000505000000020004" pitchFamily="2" charset="0"/>
              </a:rPr>
              <a:t> для </a:t>
            </a:r>
            <a:r>
              <a:rPr lang="ru-RU" sz="2200" dirty="0" err="1" smtClean="0">
                <a:latin typeface="Sitka Text" panose="02000505000000020004" pitchFamily="2" charset="0"/>
              </a:rPr>
              <a:t>пропагування</a:t>
            </a:r>
            <a:r>
              <a:rPr lang="ru-RU" sz="2200" dirty="0" smtClean="0">
                <a:latin typeface="Sitka Text" panose="02000505000000020004" pitchFamily="2" charset="0"/>
              </a:rPr>
              <a:t> здорового способу </a:t>
            </a:r>
            <a:r>
              <a:rPr lang="ru-RU" sz="2200" dirty="0" err="1" smtClean="0">
                <a:latin typeface="Sitka Text" panose="02000505000000020004" pitchFamily="2" charset="0"/>
              </a:rPr>
              <a:t>життя</a:t>
            </a:r>
            <a:r>
              <a:rPr lang="ru-RU" sz="2200" dirty="0" smtClean="0">
                <a:latin typeface="Sitka Text" panose="02000505000000020004" pitchFamily="2" charset="0"/>
              </a:rPr>
              <a:t>, на </a:t>
            </a:r>
            <a:r>
              <a:rPr lang="ru-RU" sz="2200" dirty="0" err="1" smtClean="0">
                <a:latin typeface="Sitka Text" panose="02000505000000020004" pitchFamily="2" charset="0"/>
              </a:rPr>
              <a:t>основі</a:t>
            </a:r>
            <a:r>
              <a:rPr lang="ru-RU" sz="2200" dirty="0" smtClean="0">
                <a:latin typeface="Sitka Text" panose="02000505000000020004" pitchFamily="2" charset="0"/>
              </a:rPr>
              <a:t> </a:t>
            </a:r>
            <a:r>
              <a:rPr lang="ru-RU" sz="2200" dirty="0" err="1" smtClean="0">
                <a:latin typeface="Sitka Text" panose="02000505000000020004" pitchFamily="2" charset="0"/>
              </a:rPr>
              <a:t>розуміння</a:t>
            </a:r>
            <a:r>
              <a:rPr lang="ru-RU" sz="2200" dirty="0" smtClean="0">
                <a:latin typeface="Sitka Text" panose="02000505000000020004" pitchFamily="2" charset="0"/>
              </a:rPr>
              <a:t> </a:t>
            </a:r>
            <a:r>
              <a:rPr lang="ru-RU" sz="2200" dirty="0" err="1" smtClean="0">
                <a:latin typeface="Sitka Text" panose="02000505000000020004" pitchFamily="2" charset="0"/>
              </a:rPr>
              <a:t>незворотних</a:t>
            </a:r>
            <a:r>
              <a:rPr lang="ru-RU" sz="2200" dirty="0" smtClean="0">
                <a:latin typeface="Sitka Text" panose="02000505000000020004" pitchFamily="2" charset="0"/>
              </a:rPr>
              <a:t> </a:t>
            </a:r>
            <a:r>
              <a:rPr lang="ru-RU" sz="2200" dirty="0" err="1" smtClean="0">
                <a:latin typeface="Sitka Text" panose="02000505000000020004" pitchFamily="2" charset="0"/>
              </a:rPr>
              <a:t>порушень</a:t>
            </a:r>
            <a:r>
              <a:rPr lang="ru-RU" sz="2200" dirty="0" smtClean="0">
                <a:latin typeface="Sitka Text" panose="02000505000000020004" pitchFamily="2" charset="0"/>
              </a:rPr>
              <a:t> </a:t>
            </a:r>
            <a:r>
              <a:rPr lang="ru-RU" sz="2200" dirty="0" err="1" smtClean="0">
                <a:latin typeface="Sitka Text" panose="02000505000000020004" pitchFamily="2" charset="0"/>
              </a:rPr>
              <a:t>організму</a:t>
            </a:r>
            <a:r>
              <a:rPr lang="ru-RU" sz="2200" dirty="0" smtClean="0">
                <a:latin typeface="Sitka Text" panose="02000505000000020004" pitchFamily="2" charset="0"/>
              </a:rPr>
              <a:t> в </a:t>
            </a:r>
            <a:r>
              <a:rPr lang="ru-RU" sz="2200" dirty="0" err="1" smtClean="0">
                <a:latin typeface="Sitka Text" panose="02000505000000020004" pitchFamily="2" charset="0"/>
              </a:rPr>
              <a:t>результаті</a:t>
            </a:r>
            <a:r>
              <a:rPr lang="ru-RU" sz="2200" dirty="0" smtClean="0">
                <a:latin typeface="Sitka Text" panose="02000505000000020004" pitchFamily="2" charset="0"/>
              </a:rPr>
              <a:t> </a:t>
            </a:r>
            <a:r>
              <a:rPr lang="ru-RU" sz="2200" dirty="0" err="1" smtClean="0">
                <a:latin typeface="Sitka Text" panose="02000505000000020004" pitchFamily="2" charset="0"/>
              </a:rPr>
              <a:t>зловживання</a:t>
            </a:r>
            <a:r>
              <a:rPr lang="ru-RU" sz="2200" dirty="0" smtClean="0">
                <a:latin typeface="Sitka Text" panose="02000505000000020004" pitchFamily="2" charset="0"/>
              </a:rPr>
              <a:t> </a:t>
            </a:r>
            <a:r>
              <a:rPr lang="ru-RU" sz="2200" dirty="0" err="1" smtClean="0">
                <a:latin typeface="Sitka Text" panose="02000505000000020004" pitchFamily="2" charset="0"/>
              </a:rPr>
              <a:t>наркотичними</a:t>
            </a:r>
            <a:r>
              <a:rPr lang="ru-RU" sz="2200" dirty="0" smtClean="0">
                <a:latin typeface="Sitka Text" panose="02000505000000020004" pitchFamily="2" charset="0"/>
              </a:rPr>
              <a:t> та </a:t>
            </a:r>
            <a:r>
              <a:rPr lang="ru-RU" sz="2200" dirty="0" err="1" smtClean="0">
                <a:latin typeface="Sitka Text" panose="02000505000000020004" pitchFamily="2" charset="0"/>
              </a:rPr>
              <a:t>психотропними</a:t>
            </a:r>
            <a:r>
              <a:rPr lang="ru-RU" sz="2200" dirty="0" smtClean="0">
                <a:latin typeface="Sitka Text" panose="02000505000000020004" pitchFamily="2" charset="0"/>
              </a:rPr>
              <a:t> </a:t>
            </a:r>
            <a:r>
              <a:rPr lang="ru-RU" sz="2200" dirty="0" err="1" smtClean="0">
                <a:latin typeface="Sitka Text" panose="02000505000000020004" pitchFamily="2" charset="0"/>
              </a:rPr>
              <a:t>речовинами</a:t>
            </a:r>
            <a:r>
              <a:rPr lang="ru-RU" sz="2200" dirty="0" smtClean="0">
                <a:latin typeface="Sitka Text" panose="02000505000000020004" pitchFamily="2" charset="0"/>
              </a:rPr>
              <a:t>. </a:t>
            </a:r>
            <a:endParaRPr lang="ru-RU" sz="2200" dirty="0">
              <a:latin typeface="Sitka Text" panose="02000505000000020004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5461" y="3328215"/>
            <a:ext cx="423355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Sitka Text" panose="02000505000000020004" pitchFamily="2" charset="0"/>
              </a:rPr>
              <a:t>4. </a:t>
            </a:r>
            <a:r>
              <a:rPr lang="ru-RU" sz="2200" dirty="0" err="1">
                <a:latin typeface="Sitka Text" panose="02000505000000020004" pitchFamily="2" charset="0"/>
              </a:rPr>
              <a:t>Сформувати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вміння</a:t>
            </a:r>
            <a:r>
              <a:rPr lang="ru-RU" sz="2200" dirty="0">
                <a:latin typeface="Sitka Text" panose="02000505000000020004" pitchFamily="2" charset="0"/>
              </a:rPr>
              <a:t> в рамках </a:t>
            </a:r>
            <a:r>
              <a:rPr lang="ru-RU" sz="2200" dirty="0" err="1">
                <a:latin typeface="Sitka Text" panose="02000505000000020004" pitchFamily="2" charset="0"/>
              </a:rPr>
              <a:t>системи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боротьби</a:t>
            </a:r>
            <a:r>
              <a:rPr lang="ru-RU" sz="2200" dirty="0">
                <a:latin typeface="Sitka Text" panose="02000505000000020004" pitchFamily="2" charset="0"/>
              </a:rPr>
              <a:t> з </a:t>
            </a:r>
            <a:r>
              <a:rPr lang="ru-RU" sz="2200" dirty="0" err="1">
                <a:latin typeface="Sitka Text" panose="02000505000000020004" pitchFamily="2" charset="0"/>
              </a:rPr>
              <a:t>наркоманією</a:t>
            </a:r>
            <a:r>
              <a:rPr lang="ru-RU" sz="2200" dirty="0">
                <a:latin typeface="Sitka Text" panose="02000505000000020004" pitchFamily="2" charset="0"/>
              </a:rPr>
              <a:t> і </a:t>
            </a:r>
            <a:r>
              <a:rPr lang="ru-RU" sz="2200" dirty="0" err="1">
                <a:latin typeface="Sitka Text" panose="02000505000000020004" pitchFamily="2" charset="0"/>
              </a:rPr>
              <a:t>токсикоманією</a:t>
            </a:r>
            <a:r>
              <a:rPr lang="ru-RU" sz="2200" dirty="0">
                <a:latin typeface="Sitka Text" panose="02000505000000020004" pitchFamily="2" charset="0"/>
              </a:rPr>
              <a:t> вести</a:t>
            </a:r>
          </a:p>
          <a:p>
            <a:r>
              <a:rPr lang="ru-RU" sz="2200" dirty="0" err="1">
                <a:latin typeface="Sitka Text" panose="02000505000000020004" pitchFamily="2" charset="0"/>
              </a:rPr>
              <a:t>профілактичну</a:t>
            </a:r>
            <a:r>
              <a:rPr lang="ru-RU" sz="2200" dirty="0">
                <a:latin typeface="Sitka Text" panose="02000505000000020004" pitchFamily="2" charset="0"/>
              </a:rPr>
              <a:t> роботу на </a:t>
            </a:r>
            <a:r>
              <a:rPr lang="ru-RU" sz="2200" dirty="0" err="1">
                <a:latin typeface="Sitka Text" panose="02000505000000020004" pitchFamily="2" charset="0"/>
              </a:rPr>
              <a:t>робочому</a:t>
            </a:r>
            <a:r>
              <a:rPr lang="ru-RU" sz="2200" dirty="0">
                <a:latin typeface="Sitka Text" panose="02000505000000020004" pitchFamily="2" charset="0"/>
              </a:rPr>
              <a:t> </a:t>
            </a:r>
            <a:r>
              <a:rPr lang="ru-RU" sz="2200" dirty="0" err="1">
                <a:latin typeface="Sitka Text" panose="02000505000000020004" pitchFamily="2" charset="0"/>
              </a:rPr>
              <a:t>місці</a:t>
            </a:r>
            <a:r>
              <a:rPr lang="ru-RU" sz="2200" dirty="0">
                <a:latin typeface="Sitka Text" panose="02000505000000020004" pitchFamily="2" charset="0"/>
              </a:rPr>
              <a:t> і в </a:t>
            </a:r>
            <a:r>
              <a:rPr lang="ru-RU" sz="2200" dirty="0" err="1">
                <a:latin typeface="Sitka Text" panose="02000505000000020004" pitchFamily="2" charset="0"/>
              </a:rPr>
              <a:t>суспільстві</a:t>
            </a:r>
            <a:r>
              <a:rPr lang="ru-RU" sz="2200" dirty="0">
                <a:latin typeface="Sitka Text" panose="02000505000000020004" pitchFamily="2" charset="0"/>
              </a:rPr>
              <a:t> в </a:t>
            </a:r>
            <a:r>
              <a:rPr lang="ru-RU" sz="2200" dirty="0" err="1">
                <a:latin typeface="Sitka Text" panose="02000505000000020004" pitchFamily="2" charset="0"/>
              </a:rPr>
              <a:t>цілому</a:t>
            </a:r>
            <a:r>
              <a:rPr lang="ru-RU" sz="2200" dirty="0">
                <a:latin typeface="Sitka Text" panose="02000505000000020004" pitchFamily="2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32514" y="714065"/>
            <a:ext cx="4216904" cy="3136664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4865795" y="3175144"/>
            <a:ext cx="4103854" cy="2602655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1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spc="-20" dirty="0">
                <a:latin typeface="Georgia" panose="02040502050405020303" pitchFamily="18" charset="0"/>
                <a:ea typeface="Times New Roman" panose="02020603050405020304" pitchFamily="18" charset="0"/>
              </a:rPr>
              <a:t>Класифікація наркотиків</a:t>
            </a:r>
            <a:endParaRPr lang="ru-RU" sz="54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28650" y="1043694"/>
            <a:ext cx="8140610" cy="1337731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087452"/>
              </p:ext>
            </p:extLst>
          </p:nvPr>
        </p:nvGraphicFramePr>
        <p:xfrm>
          <a:off x="1579442" y="2348893"/>
          <a:ext cx="7564558" cy="3943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8650" y="1043695"/>
            <a:ext cx="834716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spc="-2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Наркотики поділяють за класифікацією Міжнародного комітету з контролю за наркотиками за характером їхньої дії на ЦНС на три класи:</a:t>
            </a:r>
            <a:endParaRPr lang="ru-RU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32513" y="1043692"/>
            <a:ext cx="8215097" cy="1242307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22615"/>
            <a:ext cx="1905272" cy="1814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8" y="4478861"/>
            <a:ext cx="1813247" cy="18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14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90413" y="384654"/>
            <a:ext cx="4813472" cy="762968"/>
          </a:xfrm>
          <a:prstGeom prst="rect">
            <a:avLst/>
          </a:prstGeom>
          <a:solidFill>
            <a:srgbClr val="F5C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813" y="785412"/>
            <a:ext cx="4817371" cy="658725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Georgia" panose="02040502050405020303" pitchFamily="18" charset="0"/>
              </a:rPr>
              <a:t>Седативні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речовини</a:t>
            </a:r>
            <a:r>
              <a:rPr lang="ru-RU" dirty="0">
                <a:latin typeface="Georgia" panose="02040502050405020303" pitchFamily="18" charset="0"/>
              </a:rPr>
              <a:t>: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0727" y="3913981"/>
            <a:ext cx="7021045" cy="1206659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3568" y="1551421"/>
            <a:ext cx="5760478" cy="1807758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5614" y="1632195"/>
            <a:ext cx="5537760" cy="2325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Cambria" panose="02040503050406030204" pitchFamily="18" charset="0"/>
              </a:rPr>
              <a:t>– </a:t>
            </a:r>
            <a:r>
              <a:rPr lang="uk-UA" sz="2400" dirty="0">
                <a:latin typeface="Cambria" panose="02040503050406030204" pitchFamily="18" charset="0"/>
              </a:rPr>
              <a:t>власне наркотики (</a:t>
            </a:r>
            <a:r>
              <a:rPr lang="uk-UA" sz="2400" dirty="0" err="1">
                <a:latin typeface="Cambria" panose="02040503050406030204" pitchFamily="18" charset="0"/>
              </a:rPr>
              <a:t>опіати</a:t>
            </a:r>
            <a:r>
              <a:rPr lang="uk-UA" sz="2400" dirty="0">
                <a:latin typeface="Cambria" panose="02040503050406030204" pitchFamily="18" charset="0"/>
              </a:rPr>
              <a:t> й </a:t>
            </a:r>
            <a:r>
              <a:rPr lang="uk-UA" sz="2400" dirty="0" err="1">
                <a:latin typeface="Cambria" panose="02040503050406030204" pitchFamily="18" charset="0"/>
              </a:rPr>
              <a:t>опіоїди</a:t>
            </a:r>
            <a:r>
              <a:rPr lang="uk-UA" sz="2400" dirty="0">
                <a:latin typeface="Cambria" panose="02040503050406030204" pitchFamily="18" charset="0"/>
              </a:rPr>
              <a:t>): морфін, героїн, опіум, синтетичні і напівсинтетичні речовини з </a:t>
            </a:r>
            <a:r>
              <a:rPr lang="uk-UA" sz="2400" dirty="0" err="1">
                <a:latin typeface="Cambria" panose="02040503050406030204" pitchFamily="18" charset="0"/>
              </a:rPr>
              <a:t>морфіноподібним</a:t>
            </a:r>
            <a:r>
              <a:rPr lang="uk-UA" sz="2400" dirty="0">
                <a:latin typeface="Cambria" panose="02040503050406030204" pitchFamily="18" charset="0"/>
              </a:rPr>
              <a:t> типом дії;</a:t>
            </a:r>
            <a:endParaRPr lang="ru-RU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uk-UA" dirty="0" smtClean="0"/>
              <a:t>	</a:t>
            </a:r>
            <a:endParaRPr lang="ru-RU" sz="2200" dirty="0">
              <a:latin typeface="Sitka Text" panose="02000505000000020004" pitchFamily="2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12167" y="1219744"/>
            <a:ext cx="7048450" cy="1864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>
              <a:latin typeface="Sitka Text" panose="02000505000000020004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4695" y="352620"/>
            <a:ext cx="4920004" cy="581797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7124" y="3782302"/>
            <a:ext cx="6935590" cy="1168522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5614" y="1362705"/>
            <a:ext cx="5537760" cy="1785267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7189" y="4064484"/>
            <a:ext cx="6655525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400" dirty="0">
                <a:solidFill>
                  <a:prstClr val="black"/>
                </a:solidFill>
                <a:latin typeface="Cambria" panose="02040503050406030204" pitchFamily="18" charset="0"/>
              </a:rPr>
              <a:t>– </a:t>
            </a:r>
            <a:r>
              <a:rPr lang="uk-UA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седативно</a:t>
            </a:r>
            <a:r>
              <a:rPr lang="uk-UA" sz="2400" dirty="0">
                <a:solidFill>
                  <a:prstClr val="black"/>
                </a:solidFill>
                <a:latin typeface="Cambria" panose="02040503050406030204" pitchFamily="18" charset="0"/>
              </a:rPr>
              <a:t>-снодійні препарати: барбітурати, </a:t>
            </a:r>
            <a:r>
              <a:rPr lang="uk-UA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бензодіазепіни</a:t>
            </a:r>
            <a:r>
              <a:rPr lang="uk-UA" sz="2400" dirty="0">
                <a:solidFill>
                  <a:prstClr val="black"/>
                </a:solidFill>
                <a:latin typeface="Cambria" panose="02040503050406030204" pitchFamily="18" charset="0"/>
              </a:rPr>
              <a:t>, алкоголь, </a:t>
            </a:r>
            <a:r>
              <a:rPr lang="uk-UA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метаквалон</a:t>
            </a:r>
            <a:r>
              <a:rPr lang="uk-UA" sz="2400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200" dirty="0">
              <a:solidFill>
                <a:prstClr val="black"/>
              </a:solidFill>
              <a:latin typeface="Sitka Text" panose="02000505000000020004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888094" y="223739"/>
            <a:ext cx="844557" cy="1075256"/>
            <a:chOff x="1802540" y="961"/>
            <a:chExt cx="1271101" cy="1461036"/>
          </a:xfrm>
          <a:solidFill>
            <a:srgbClr val="F5C5E0"/>
          </a:solidFill>
          <a:scene3d>
            <a:camera prst="orthographicFront"/>
            <a:lightRig rig="flat" dir="t"/>
          </a:scene3d>
        </p:grpSpPr>
        <p:sp>
          <p:nvSpPr>
            <p:cNvPr id="18" name="Шестиугольник 17"/>
            <p:cNvSpPr/>
            <p:nvPr/>
          </p:nvSpPr>
          <p:spPr>
            <a:xfrm rot="5400000">
              <a:off x="1707573" y="95928"/>
              <a:ext cx="1461036" cy="127110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291073"/>
                <a:satOff val="-16786"/>
                <a:lumOff val="1726"/>
                <a:alphaOff val="0"/>
              </a:schemeClr>
            </a:fillRef>
            <a:effectRef idx="1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Шестиугольник 4"/>
            <p:cNvSpPr txBox="1"/>
            <p:nvPr/>
          </p:nvSpPr>
          <p:spPr>
            <a:xfrm>
              <a:off x="2000620" y="228639"/>
              <a:ext cx="874941" cy="10056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400" dirty="0">
                  <a:solidFill>
                    <a:schemeClr val="tx1"/>
                  </a:solidFill>
                  <a:latin typeface="Cambria" panose="02040503050406030204" pitchFamily="18" charset="0"/>
                </a:rPr>
                <a:t>1</a:t>
              </a:r>
              <a:endParaRPr lang="ru-RU" sz="54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22" y="1368177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82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287" y="3735888"/>
            <a:ext cx="3865166" cy="2361953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460079" y="1850193"/>
            <a:ext cx="4518557" cy="29500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dirty="0">
              <a:latin typeface="Sitka Text" panose="02000505000000020004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363542" y="3877155"/>
            <a:ext cx="3988791" cy="2338252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4288" y="2743218"/>
            <a:ext cx="3290400" cy="847689"/>
          </a:xfrm>
          <a:prstGeom prst="rect">
            <a:avLst/>
          </a:prstGeom>
          <a:solidFill>
            <a:srgbClr val="F5C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3420" y="2850658"/>
            <a:ext cx="2901267" cy="622799"/>
          </a:xfrm>
          <a:prstGeom prst="rect">
            <a:avLst/>
          </a:prstGeom>
          <a:solidFill>
            <a:srgbClr val="F5C5E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spc="-2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Стимулятори:</a:t>
            </a:r>
            <a:endParaRPr lang="ru-RU" sz="32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1154" y="1708926"/>
            <a:ext cx="3865166" cy="2562628"/>
          </a:xfrm>
          <a:prstGeom prst="rect">
            <a:avLst/>
          </a:prstGeom>
          <a:solidFill>
            <a:srgbClr val="E6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4818719" y="1910775"/>
            <a:ext cx="4518557" cy="29500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dirty="0">
              <a:latin typeface="Sitka Text" panose="02000505000000020004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4850409" y="1850193"/>
            <a:ext cx="3988791" cy="2591178"/>
          </a:xfrm>
          <a:prstGeom prst="rect">
            <a:avLst/>
          </a:prstGeom>
          <a:noFill/>
          <a:ln>
            <a:solidFill>
              <a:srgbClr val="48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03096" y="768064"/>
            <a:ext cx="3290400" cy="693720"/>
          </a:xfrm>
          <a:prstGeom prst="rect">
            <a:avLst/>
          </a:prstGeom>
          <a:solidFill>
            <a:srgbClr val="F5C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8636" y="845389"/>
            <a:ext cx="3139321" cy="612091"/>
          </a:xfrm>
          <a:prstGeom prst="rect">
            <a:avLst/>
          </a:prstGeom>
          <a:solidFill>
            <a:srgbClr val="F5C5E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spc="-2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Галюциногени:</a:t>
            </a:r>
            <a:endParaRPr lang="ru-RU" sz="32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0155" y="4085135"/>
            <a:ext cx="4572000" cy="1547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spc="-2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кокаїн;</a:t>
            </a: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spc="-2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spc="-2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стимулятори </a:t>
            </a:r>
            <a:r>
              <a:rPr lang="uk-UA" sz="2800" spc="-2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амфетамінового</a:t>
            </a:r>
            <a:r>
              <a:rPr lang="uk-UA" sz="2800" spc="-2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ряду.</a:t>
            </a:r>
            <a:endParaRPr lang="ru-RU" sz="2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67446" y="4935"/>
            <a:ext cx="902811" cy="15696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lvl="0"/>
            <a:r>
              <a:rPr lang="uk-UA" sz="9600" dirty="0">
                <a:solidFill>
                  <a:prstClr val="white">
                    <a:lumMod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Г</a:t>
            </a:r>
            <a:endParaRPr lang="ru-RU" sz="9600" dirty="0">
              <a:solidFill>
                <a:prstClr val="white">
                  <a:lumMod val="50000"/>
                </a:prstClr>
              </a:solidFill>
              <a:effectLst>
                <a:reflection blurRad="6350" stA="55000" endA="300" endPos="45500" dir="5400000" sy="-10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18852" y="2043150"/>
            <a:ext cx="3752550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spc="-2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ЛСД-5, </a:t>
            </a:r>
            <a:r>
              <a:rPr lang="uk-UA" sz="2800" spc="-2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мескалін</a:t>
            </a:r>
            <a:r>
              <a:rPr lang="uk-UA" sz="2800" spc="-2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spc="-2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псилоцин</a:t>
            </a:r>
            <a:r>
              <a:rPr lang="uk-UA" sz="2800" spc="-2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МДМА та інші;</a:t>
            </a: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spc="-2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spc="-2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препарати коноплі.</a:t>
            </a:r>
            <a:endParaRPr lang="ru-RU" sz="2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748" y="2519173"/>
            <a:ext cx="927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С</a:t>
            </a:r>
            <a:endParaRPr lang="ru-RU" sz="9600" dirty="0">
              <a:solidFill>
                <a:schemeClr val="bg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Georgia" panose="02040502050405020303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19863" y="1451259"/>
            <a:ext cx="844557" cy="1075256"/>
            <a:chOff x="1802542" y="961"/>
            <a:chExt cx="1271102" cy="1461036"/>
          </a:xfrm>
          <a:solidFill>
            <a:srgbClr val="F5C5E0"/>
          </a:solidFill>
          <a:scene3d>
            <a:camera prst="orthographicFront"/>
            <a:lightRig rig="flat" dir="t"/>
          </a:scene3d>
        </p:grpSpPr>
        <p:sp>
          <p:nvSpPr>
            <p:cNvPr id="22" name="Шестиугольник 21"/>
            <p:cNvSpPr/>
            <p:nvPr/>
          </p:nvSpPr>
          <p:spPr>
            <a:xfrm rot="5400000">
              <a:off x="1707575" y="95928"/>
              <a:ext cx="1461036" cy="127110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291073"/>
                <a:satOff val="-16786"/>
                <a:lumOff val="1726"/>
                <a:alphaOff val="0"/>
              </a:schemeClr>
            </a:fillRef>
            <a:effectRef idx="1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Шестиугольник 4"/>
            <p:cNvSpPr txBox="1"/>
            <p:nvPr/>
          </p:nvSpPr>
          <p:spPr>
            <a:xfrm>
              <a:off x="2000620" y="228640"/>
              <a:ext cx="874942" cy="10056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2</a:t>
              </a:r>
              <a:endParaRPr lang="ru-RU" sz="54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747174" y="499339"/>
            <a:ext cx="844557" cy="1075256"/>
            <a:chOff x="1802540" y="961"/>
            <a:chExt cx="1271101" cy="1461036"/>
          </a:xfrm>
          <a:solidFill>
            <a:srgbClr val="F5C5E0"/>
          </a:solidFill>
          <a:scene3d>
            <a:camera prst="orthographicFront"/>
            <a:lightRig rig="flat" dir="t"/>
          </a:scene3d>
        </p:grpSpPr>
        <p:sp>
          <p:nvSpPr>
            <p:cNvPr id="25" name="Шестиугольник 24"/>
            <p:cNvSpPr/>
            <p:nvPr/>
          </p:nvSpPr>
          <p:spPr>
            <a:xfrm rot="5400000">
              <a:off x="1707573" y="95928"/>
              <a:ext cx="1461036" cy="127110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291073"/>
                <a:satOff val="-16786"/>
                <a:lumOff val="1726"/>
                <a:alphaOff val="0"/>
              </a:schemeClr>
            </a:fillRef>
            <a:effectRef idx="1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Шестиугольник 4"/>
            <p:cNvSpPr txBox="1"/>
            <p:nvPr/>
          </p:nvSpPr>
          <p:spPr>
            <a:xfrm>
              <a:off x="2000620" y="228639"/>
              <a:ext cx="874941" cy="10056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54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3</a:t>
              </a:r>
              <a:endParaRPr lang="ru-RU" sz="5400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96" y="289198"/>
            <a:ext cx="1905000" cy="24003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55" y="4518696"/>
            <a:ext cx="2889765" cy="19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73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851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Georgia</vt:lpstr>
      <vt:lpstr>Sitka Text</vt:lpstr>
      <vt:lpstr>Times New Roman</vt:lpstr>
      <vt:lpstr>Office Theme</vt:lpstr>
      <vt:lpstr>Презентация PowerPoint</vt:lpstr>
      <vt:lpstr>Мета курсу: </vt:lpstr>
      <vt:lpstr>Завдання: </vt:lpstr>
      <vt:lpstr>3. Ознайомити студентів з можливими шляхами попадання до організму ПАЗ, їх токсикокінетику та токсикодинаміку, основні закономірності поведінки хімічних речовин екзогенного характеру в організмі людини, вплив зазначених процесів на результати хіміко-токсикологічного аналізу.  </vt:lpstr>
      <vt:lpstr>Практичні: </vt:lpstr>
      <vt:lpstr>Презентация PowerPoint</vt:lpstr>
      <vt:lpstr>Класифікація наркотиків</vt:lpstr>
      <vt:lpstr>Седативні речовини:  </vt:lpstr>
      <vt:lpstr>Презентация PowerPoint</vt:lpstr>
      <vt:lpstr>Презентация PowerPoint</vt:lpstr>
      <vt:lpstr>Презентация PowerPoint</vt:lpstr>
      <vt:lpstr>Морфін</vt:lpstr>
      <vt:lpstr>Кокаїн</vt:lpstr>
      <vt:lpstr>Галюциногени: </vt:lpstr>
      <vt:lpstr>Канабіс</vt:lpstr>
      <vt:lpstr>Алкоголь </vt:lpstr>
      <vt:lpstr>Нікотинова залежність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115</cp:revision>
  <dcterms:created xsi:type="dcterms:W3CDTF">2016-11-18T14:12:19Z</dcterms:created>
  <dcterms:modified xsi:type="dcterms:W3CDTF">2020-06-05T12:30:45Z</dcterms:modified>
</cp:coreProperties>
</file>